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9" d="100"/>
          <a:sy n="89" d="100"/>
        </p:scale>
        <p:origin x="79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082300499599665E-2"/>
          <c:y val="2.8715325268376266E-2"/>
          <c:w val="0.97383539900080063"/>
          <c:h val="0.641446267506732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A5A5A5"/>
            </a:solidFill>
            <a:ln>
              <a:noFill/>
            </a:ln>
          </c:spPr>
          <c:invertIfNegative val="1"/>
          <c:dLbls>
            <c:numFmt formatCode="0&quot;件&quot;" sourceLinked="0"/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2000">
                    <a:solidFill>
                      <a:srgbClr val="333333"/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  <a:cs typeface="メイリオ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平成30年度</c:v>
                </c:pt>
                <c:pt idx="1">
                  <c:v>令和元年度</c:v>
                </c:pt>
                <c:pt idx="2">
                  <c:v>令和2年度</c:v>
                </c:pt>
                <c:pt idx="3">
                  <c:v>令和3年度</c:v>
                </c:pt>
                <c:pt idx="4">
                  <c:v>令和4年度</c:v>
                </c:pt>
                <c:pt idx="5">
                  <c:v>令和5年度</c:v>
                </c:pt>
                <c:pt idx="6">
                  <c:v>令和6年度</c:v>
                </c:pt>
                <c:pt idx="7">
                  <c:v>令和7年度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6</c:v>
                </c:pt>
                <c:pt idx="1">
                  <c:v>76</c:v>
                </c:pt>
                <c:pt idx="2">
                  <c:v>42</c:v>
                </c:pt>
                <c:pt idx="3">
                  <c:v>109</c:v>
                </c:pt>
                <c:pt idx="4">
                  <c:v>65</c:v>
                </c:pt>
                <c:pt idx="5">
                  <c:v>24</c:v>
                </c:pt>
                <c:pt idx="6">
                  <c:v>30</c:v>
                </c:pt>
                <c:pt idx="7">
                  <c:v>13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0A04-4D6F-ADEB-09FBCD8382C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0"/>
        <c:overlap val="100"/>
        <c:axId val="2096004479"/>
        <c:axId val="2096016479"/>
      </c:barChart>
      <c:catAx>
        <c:axId val="2096004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 cmpd="sng">
            <a:solidFill>
              <a:schemeClr val="tx1">
                <a:lumMod val="15000"/>
                <a:lumOff val="85000"/>
              </a:schemeClr>
            </a:solidFill>
          </a:ln>
        </c:spPr>
        <c:txPr>
          <a:bodyPr rot="-2700000" spcFirstLastPara="1" wrap="square" anchor="ctr" anchorCtr="1"/>
          <a:lstStyle/>
          <a:p>
            <a:pPr>
              <a:defRPr sz="1800" b="0" i="0" u="none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defRPr>
            </a:pPr>
            <a:endParaRPr lang="ja-JP"/>
          </a:p>
        </c:txPr>
        <c:crossAx val="2096016479"/>
        <c:crosses val="autoZero"/>
        <c:auto val="1"/>
        <c:lblAlgn val="ctr"/>
        <c:lblOffset val="100"/>
        <c:noMultiLvlLbl val="1"/>
      </c:catAx>
      <c:valAx>
        <c:axId val="209601647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96004479"/>
        <c:crosses val="autoZero"/>
        <c:crossBetween val="between"/>
      </c:valAx>
      <c:spPr>
        <a:noFill/>
        <a:ln>
          <a:noFill/>
        </a:ln>
      </c:spPr>
    </c:plotArea>
    <c:plotVisOnly val="1"/>
    <c:dispBlanksAs val="zero"/>
    <c:showDLblsOverMax val="1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検知・飲酒の記載件数</c:v>
          </c:tx>
          <c:spPr>
            <a:solidFill>
              <a:srgbClr val="D97745"/>
            </a:solidFill>
            <a:ln w="12700" cmpd="sng">
              <a:noFill/>
              <a:prstDash val="solid"/>
            </a:ln>
          </c:spPr>
          <c:invertIfNegative val="1"/>
          <c:dLbls>
            <c:numFmt formatCode="0&quot;件&quot;" sourceLinked="0"/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2000">
                    <a:solidFill>
                      <a:srgbClr val="333333"/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  <a:cs typeface="メイリオ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7"/>
              <c:pt idx="0">
                <c:v>2019年度</c:v>
              </c:pt>
              <c:pt idx="1">
                <c:v>2020年度</c:v>
              </c:pt>
              <c:pt idx="2">
                <c:v>2021年度</c:v>
              </c:pt>
              <c:pt idx="3">
                <c:v>2022年度</c:v>
              </c:pt>
              <c:pt idx="4">
                <c:v>2023年度</c:v>
              </c:pt>
              <c:pt idx="5">
                <c:v>2024年度</c:v>
              </c:pt>
              <c:pt idx="6">
                <c:v>2025年度</c:v>
              </c:pt>
            </c:strLit>
          </c:cat>
          <c:val>
            <c:numLit>
              <c:formatCode>0"件"</c:formatCode>
              <c:ptCount val="7"/>
              <c:pt idx="0">
                <c:v>4</c:v>
              </c:pt>
              <c:pt idx="1">
                <c:v>18</c:v>
              </c:pt>
              <c:pt idx="2">
                <c:v>3</c:v>
              </c:pt>
              <c:pt idx="3">
                <c:v>1</c:v>
              </c:pt>
              <c:pt idx="4">
                <c:v>0</c:v>
              </c:pt>
              <c:pt idx="5">
                <c:v>2</c:v>
              </c:pt>
              <c:pt idx="6">
                <c:v>0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2700" cmpd="sng">
                    <a:noFill/>
                    <a:prstDash val="solid"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3938-4BDC-BD49-40D3A190322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49220511"/>
        <c:axId val="949219071"/>
      </c:barChart>
      <c:catAx>
        <c:axId val="949220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 cmpd="sng">
            <a:solidFill>
              <a:schemeClr val="tx1">
                <a:lumMod val="15000"/>
                <a:lumOff val="85000"/>
              </a:schemeClr>
            </a:solidFill>
          </a:ln>
        </c:spPr>
        <c:txPr>
          <a:bodyPr rot="-60000000" spcFirstLastPara="1" vert="horz" wrap="square" anchor="ctr" anchorCtr="1"/>
          <a:lstStyle/>
          <a:p>
            <a:pPr>
              <a:defRPr sz="1800" b="0" i="0" u="none">
                <a:solidFill>
                  <a:schemeClr val="tx1">
                    <a:lumMod val="65000"/>
                    <a:lumOff val="35000"/>
                  </a:scheme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defRPr>
            </a:pPr>
            <a:endParaRPr lang="ja-JP"/>
          </a:p>
        </c:txPr>
        <c:crossAx val="949219071"/>
        <c:crosses val="autoZero"/>
        <c:auto val="1"/>
        <c:lblAlgn val="ctr"/>
        <c:lblOffset val="100"/>
        <c:noMultiLvlLbl val="1"/>
      </c:catAx>
      <c:valAx>
        <c:axId val="949219071"/>
        <c:scaling>
          <c:orientation val="minMax"/>
        </c:scaling>
        <c:delete val="1"/>
        <c:axPos val="l"/>
        <c:numFmt formatCode="0&quot;件&quot;" sourceLinked="1"/>
        <c:majorTickMark val="none"/>
        <c:minorTickMark val="none"/>
        <c:tickLblPos val="nextTo"/>
        <c:crossAx val="949220511"/>
        <c:crosses val="autoZero"/>
        <c:crossBetween val="between"/>
      </c:valAx>
      <c:spPr>
        <a:noFill/>
        <a:ln>
          <a:noFill/>
        </a:ln>
      </c:spPr>
    </c:plotArea>
    <c:plotVisOnly val="1"/>
    <c:dispBlanksAs val="zero"/>
    <c:showDLblsOverMax val="1"/>
  </c:chart>
  <c:spPr>
    <a:noFill/>
    <a:ln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ja-JP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967410046217028"/>
          <c:y val="0"/>
          <c:w val="0.59022837339887424"/>
          <c:h val="0.94192656641343542"/>
        </c:manualLayout>
      </c:layout>
      <c:barChart>
        <c:barDir val="bar"/>
        <c:grouping val="clustered"/>
        <c:varyColors val="0"/>
        <c:ser>
          <c:idx val="0"/>
          <c:order val="0"/>
          <c:tx>
            <c:v>件数</c:v>
          </c:tx>
          <c:spPr>
            <a:solidFill>
              <a:srgbClr val="567C8D"/>
            </a:solidFill>
            <a:ln w="19050">
              <a:solidFill>
                <a:schemeClr val="lt1"/>
              </a:solidFill>
            </a:ln>
          </c:spPr>
          <c:invertIfNegative val="1"/>
          <c:dLbls>
            <c:numFmt formatCode="0&quot;件&quot;" sourceLinked="0"/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2400">
                    <a:solidFill>
                      <a:srgbClr val="333333"/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  <a:cs typeface="メイリオ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7"/>
              <c:pt idx="0">
                <c:v>地上運航従事者</c:v>
              </c:pt>
              <c:pt idx="1">
                <c:v>運航管理補助者</c:v>
              </c:pt>
              <c:pt idx="2">
                <c:v>整備従事者</c:v>
              </c:pt>
              <c:pt idx="3">
                <c:v>運航管理者等</c:v>
              </c:pt>
              <c:pt idx="4">
                <c:v>運航乗務員</c:v>
              </c:pt>
              <c:pt idx="5">
                <c:v>客室乗務員</c:v>
              </c:pt>
              <c:pt idx="6">
                <c:v>不明</c:v>
              </c:pt>
            </c:strLit>
          </c:cat>
          <c:val>
            <c:numLit>
              <c:formatCode>0"件"</c:formatCode>
              <c:ptCount val="7"/>
              <c:pt idx="0">
                <c:v>2</c:v>
              </c:pt>
              <c:pt idx="1">
                <c:v>6</c:v>
              </c:pt>
              <c:pt idx="2">
                <c:v>9</c:v>
              </c:pt>
              <c:pt idx="3">
                <c:v>42</c:v>
              </c:pt>
              <c:pt idx="4">
                <c:v>57</c:v>
              </c:pt>
              <c:pt idx="5">
                <c:v>58</c:v>
              </c:pt>
              <c:pt idx="6">
                <c:v>71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9050">
                    <a:solidFill>
                      <a:schemeClr val="lt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ED21-4ABA-9F05-8E9CE79D47B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544445919"/>
        <c:axId val="544444959"/>
      </c:barChart>
      <c:catAx>
        <c:axId val="54444591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9525" cmpd="sng">
            <a:solidFill>
              <a:schemeClr val="tx1">
                <a:lumMod val="15000"/>
                <a:lumOff val="85000"/>
              </a:schemeClr>
            </a:solidFill>
          </a:ln>
        </c:spPr>
        <c:txPr>
          <a:bodyPr rot="-60000000" spcFirstLastPara="1" vert="horz" wrap="square" anchor="ctr" anchorCtr="1"/>
          <a:lstStyle/>
          <a:p>
            <a:pPr>
              <a:defRPr sz="2000" b="0" i="0" u="none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defRPr>
            </a:pPr>
            <a:endParaRPr lang="ja-JP"/>
          </a:p>
        </c:txPr>
        <c:crossAx val="544444959"/>
        <c:crosses val="autoZero"/>
        <c:auto val="1"/>
        <c:lblAlgn val="ctr"/>
        <c:lblOffset val="100"/>
        <c:noMultiLvlLbl val="1"/>
      </c:catAx>
      <c:valAx>
        <c:axId val="544444959"/>
        <c:scaling>
          <c:orientation val="minMax"/>
        </c:scaling>
        <c:delete val="1"/>
        <c:axPos val="b"/>
        <c:numFmt formatCode="0&quot;件&quot;" sourceLinked="1"/>
        <c:majorTickMark val="out"/>
        <c:minorTickMark val="none"/>
        <c:tickLblPos val="nextTo"/>
        <c:crossAx val="544445919"/>
        <c:crosses val="autoZero"/>
        <c:crossBetween val="between"/>
      </c:valAx>
      <c:spPr>
        <a:noFill/>
        <a:ln>
          <a:noFill/>
        </a:ln>
      </c:spPr>
    </c:plotArea>
    <c:plotVisOnly val="1"/>
    <c:dispBlanksAs val="zero"/>
    <c:showDLblsOverMax val="1"/>
  </c:chart>
  <c:spPr>
    <a:noFill/>
    <a:ln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ja-JP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件数</c:v>
          </c:tx>
          <c:spPr>
            <a:solidFill>
              <a:srgbClr val="A8655B"/>
            </a:solidFill>
            <a:ln w="19050">
              <a:solidFill>
                <a:schemeClr val="lt1"/>
              </a:solidFill>
            </a:ln>
          </c:spPr>
          <c:invertIfNegative val="1"/>
          <c:dLbls>
            <c:numFmt formatCode="0&quot;件&quot;" sourceLinked="0"/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2400">
                    <a:solidFill>
                      <a:schemeClr val="tx1"/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  <a:cs typeface="メイリオ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8"/>
              <c:pt idx="0">
                <c:v>その他</c:v>
              </c:pt>
              <c:pt idx="1">
                <c:v>飲酒整備</c:v>
              </c:pt>
              <c:pt idx="2">
                <c:v>飲酒時間違反</c:v>
              </c:pt>
              <c:pt idx="3">
                <c:v>アルコール検知器メンテ</c:v>
              </c:pt>
              <c:pt idx="4">
                <c:v>アルコール検知された</c:v>
              </c:pt>
              <c:pt idx="5">
                <c:v>アルコールチェック漏れ</c:v>
              </c:pt>
              <c:pt idx="6">
                <c:v>アルコール検査記録不備</c:v>
              </c:pt>
              <c:pt idx="7">
                <c:v>不適切なアルコールチェック</c:v>
              </c:pt>
            </c:strLit>
          </c:cat>
          <c:val>
            <c:numLit>
              <c:formatCode>0"件"</c:formatCode>
              <c:ptCount val="8"/>
              <c:pt idx="0">
                <c:v>1</c:v>
              </c:pt>
              <c:pt idx="1">
                <c:v>1</c:v>
              </c:pt>
              <c:pt idx="2">
                <c:v>2</c:v>
              </c:pt>
              <c:pt idx="3">
                <c:v>6</c:v>
              </c:pt>
              <c:pt idx="4">
                <c:v>27</c:v>
              </c:pt>
              <c:pt idx="5">
                <c:v>44</c:v>
              </c:pt>
              <c:pt idx="6">
                <c:v>61</c:v>
              </c:pt>
              <c:pt idx="7">
                <c:v>103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9050">
                    <a:solidFill>
                      <a:schemeClr val="lt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DF23-4AB5-86BC-3C33CC88CBD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8"/>
        <c:axId val="544445919"/>
        <c:axId val="544444959"/>
      </c:barChart>
      <c:catAx>
        <c:axId val="54444591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9525" cmpd="sng">
            <a:solidFill>
              <a:schemeClr val="tx1">
                <a:lumMod val="15000"/>
                <a:lumOff val="85000"/>
              </a:schemeClr>
            </a:solidFill>
          </a:ln>
        </c:spPr>
        <c:txPr>
          <a:bodyPr rot="-60000000" spcFirstLastPara="1" vert="horz" wrap="square" anchor="ctr" anchorCtr="1"/>
          <a:lstStyle/>
          <a:p>
            <a:pPr>
              <a:defRPr sz="2000" b="0" i="0" u="none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defRPr>
            </a:pPr>
            <a:endParaRPr lang="ja-JP"/>
          </a:p>
        </c:txPr>
        <c:crossAx val="544444959"/>
        <c:crosses val="autoZero"/>
        <c:auto val="1"/>
        <c:lblAlgn val="ctr"/>
        <c:lblOffset val="100"/>
        <c:noMultiLvlLbl val="1"/>
      </c:catAx>
      <c:valAx>
        <c:axId val="544444959"/>
        <c:scaling>
          <c:orientation val="minMax"/>
        </c:scaling>
        <c:delete val="1"/>
        <c:axPos val="b"/>
        <c:numFmt formatCode="0&quot;件&quot;" sourceLinked="1"/>
        <c:majorTickMark val="out"/>
        <c:minorTickMark val="none"/>
        <c:tickLblPos val="nextTo"/>
        <c:crossAx val="544445919"/>
        <c:crosses val="autoZero"/>
        <c:crossBetween val="between"/>
      </c:valAx>
      <c:spPr>
        <a:noFill/>
        <a:ln>
          <a:noFill/>
        </a:ln>
      </c:spPr>
    </c:plotArea>
    <c:plotVisOnly val="1"/>
    <c:dispBlanksAs val="zero"/>
    <c:showDLblsOverMax val="1"/>
  </c:chart>
  <c:spPr>
    <a:noFill/>
    <a:ln>
      <a:noFill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ja-JP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437463738085372"/>
          <c:y val="3.2236407087440619E-2"/>
          <c:w val="0.69521223005019106"/>
          <c:h val="0.94089992033969216"/>
        </c:manualLayout>
      </c:layout>
      <c:barChart>
        <c:barDir val="bar"/>
        <c:grouping val="clustered"/>
        <c:varyColors val="0"/>
        <c:ser>
          <c:idx val="0"/>
          <c:order val="0"/>
          <c:tx>
            <c:v>件数</c:v>
          </c:tx>
          <c:spPr>
            <a:solidFill>
              <a:srgbClr val="657A56"/>
            </a:solidFill>
            <a:ln w="19050">
              <a:solidFill>
                <a:schemeClr val="lt1"/>
              </a:solidFill>
            </a:ln>
          </c:spPr>
          <c:invertIfNegative val="1"/>
          <c:dLbls>
            <c:numFmt formatCode="0&quot;件&quot;" sourceLinked="0"/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2400">
                    <a:solidFill>
                      <a:srgbClr val="333333"/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  <a:cs typeface="メイリオ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4"/>
              <c:pt idx="0">
                <c:v>途中・交代</c:v>
              </c:pt>
              <c:pt idx="1">
                <c:v>業務・乗務後</c:v>
              </c:pt>
              <c:pt idx="2">
                <c:v>不明</c:v>
              </c:pt>
              <c:pt idx="3">
                <c:v>業務・乗務前</c:v>
              </c:pt>
            </c:strLit>
          </c:cat>
          <c:val>
            <c:numLit>
              <c:formatCode>0"件"</c:formatCode>
              <c:ptCount val="4"/>
              <c:pt idx="0">
                <c:v>4</c:v>
              </c:pt>
              <c:pt idx="1">
                <c:v>48</c:v>
              </c:pt>
              <c:pt idx="2">
                <c:v>77</c:v>
              </c:pt>
              <c:pt idx="3">
                <c:v>116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19050">
                    <a:solidFill>
                      <a:schemeClr val="lt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90A9-4EF8-888D-9164A791C77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5"/>
        <c:overlap val="-25"/>
        <c:axId val="1166073215"/>
        <c:axId val="1166079935"/>
      </c:barChart>
      <c:catAx>
        <c:axId val="11660732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25" cmpd="sng">
            <a:solidFill>
              <a:schemeClr val="tx1">
                <a:lumMod val="15000"/>
                <a:lumOff val="85000"/>
              </a:schemeClr>
            </a:solidFill>
          </a:ln>
        </c:spPr>
        <c:txPr>
          <a:bodyPr rot="-60000000" spcFirstLastPara="1" vert="horz" wrap="square" anchor="ctr" anchorCtr="1"/>
          <a:lstStyle/>
          <a:p>
            <a:pPr>
              <a:defRPr sz="2400" b="0" i="0" u="none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ahoma" panose="020B0604030504040204" pitchFamily="34" charset="0"/>
              </a:defRPr>
            </a:pPr>
            <a:endParaRPr lang="ja-JP"/>
          </a:p>
        </c:txPr>
        <c:crossAx val="1166079935"/>
        <c:crosses val="autoZero"/>
        <c:auto val="1"/>
        <c:lblAlgn val="ctr"/>
        <c:lblOffset val="100"/>
        <c:noMultiLvlLbl val="1"/>
      </c:catAx>
      <c:valAx>
        <c:axId val="1166079935"/>
        <c:scaling>
          <c:orientation val="minMax"/>
        </c:scaling>
        <c:delete val="1"/>
        <c:axPos val="b"/>
        <c:numFmt formatCode="0&quot;件&quot;" sourceLinked="1"/>
        <c:majorTickMark val="out"/>
        <c:minorTickMark val="none"/>
        <c:tickLblPos val="nextTo"/>
        <c:crossAx val="1166073215"/>
        <c:crosses val="autoZero"/>
        <c:crossBetween val="between"/>
      </c:valAx>
      <c:spPr>
        <a:noFill/>
        <a:ln>
          <a:noFill/>
        </a:ln>
      </c:spPr>
    </c:plotArea>
    <c:plotVisOnly val="1"/>
    <c:dispBlanksAs val="zero"/>
    <c:showDLblsOverMax val="1"/>
  </c:chart>
  <c:spPr>
    <a:noFill/>
    <a:ln>
      <a:noFill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出典：飲酒関連インシデント2019～2026.xlsx「飲酒インシデント台帳」、令和7年度別冊PDF・Excel。更新値は修正版Excel「集計_202603」。既存219件の過年度原典は未再検証。2024/10～2025/3は未提供。本編PDF p.15,25～26と別冊の件数・行政指導に未解決差異あり。https://www.mlit.go.jp/koku/15_bf_000188.html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飲酒関連インシデント2019～2026 (2026年9月公表最新版）.xlsx／飲酒インシデント台帳（245件）</a:t>
            </a:r>
          </a:p>
          <a:p>
            <a:r>
              <a:t>[/Sources]</a:t>
            </a:r>
          </a:p>
          <a:p>
            <a:r>
              <a:t>集計: 類型が「アルコール検知された」または「飲酒整備」の件数。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飲酒関連インシデント2019～2026 (2026年9月公表最新版）.xlsx／飲酒インシデント台帳（245件）</a:t>
            </a:r>
          </a:p>
          <a:p>
            <a:r>
              <a:t>[/Sources]</a:t>
            </a:r>
          </a:p>
          <a:p>
            <a:r>
              <a:t>集計: 当事者列。原典で当事者が特定できないものは「不明」。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飲酒関連インシデント2019～2026 (2026年9月公表最新版）.xlsx／飲酒インシデント台帳（245件）</a:t>
            </a:r>
          </a:p>
          <a:p>
            <a:r>
              <a:t>[/Sources]</a:t>
            </a:r>
          </a:p>
          <a:p>
            <a:r>
              <a:t>集計: 類型列。全分類の合計は245件。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飲酒関連インシデント2019～2026 (2026年9月公表最新版）.xlsx／飲酒インシデント台帳（245件）</a:t>
            </a:r>
          </a:p>
          <a:p>
            <a:r>
              <a:t>[/Sources]</a:t>
            </a:r>
          </a:p>
          <a:p>
            <a:r>
              <a:t>集計: 前後列を4区分へ正規化。前=116、後=48、途中・交代=4、不明=77。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3FE9F6-B765-39E1-398B-21E6DDFE5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r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7915601-603B-2C53-50A0-D77A0F7DC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F96345-3B62-00B6-E095-2ADE56FFEFB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4AB5D7-72AF-434C-81F3-16C651D9D603}" type="datetimeFigureOut">
              <a:t>2026/9/5</a:t>
            </a:fld>
            <a:endParaRPr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A5366B-6C27-463A-2EA5-507683776C9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EB57C4-1DB9-635D-8D48-E2516CC042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D57B41B-9163-4AF8-9A12-1DAA1046FC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D40FFC-2205-809A-7203-BB3B08559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F4F843F-850D-06F2-DF4D-D89E68CBE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154DE7-0615-562D-9A25-9C47AE65D52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4AB5D7-72AF-434C-81F3-16C651D9D603}" type="datetimeFigureOut">
              <a:t>2026/9/5</a:t>
            </a:fld>
            <a:endParaRPr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AB511E-5F4C-E6D9-8846-9B36897DDE5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2E7B62-566F-56E8-EBCF-DD63E14AC5C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D57B41B-9163-4AF8-9A12-1DAA1046FC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D705931-BB35-D304-61D0-AC7CF061A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9DC7124-79C2-5217-054C-11C4EC905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889AB2-D133-A5F2-AFB8-5F6441F1776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4AB5D7-72AF-434C-81F3-16C651D9D603}" type="datetimeFigureOut">
              <a:t>2026/9/5</a:t>
            </a:fld>
            <a:endParaRPr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1BD5FF-2DBF-C2BD-EC23-71672C9C438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C90883-EADC-E772-2347-ECBFCFB8895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D57B41B-9163-4AF8-9A12-1DAA1046FC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7B8135-01AB-8522-8CD8-F2F9B25B4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A40F2B2-7642-4328-4D1E-1B70C2E6E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AE8C52-F790-000D-2446-CBB0C49F644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4AB5D7-72AF-434C-81F3-16C651D9D603}" type="datetimeFigureOut">
              <a:t>2026/9/5</a:t>
            </a:fld>
            <a:endParaRPr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D20060-4A1B-19D6-2AF1-2239F8224A6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D163EE-8F13-F1DE-08E2-BD163224A3D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D57B41B-9163-4AF8-9A12-1DAA1046FC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ADA0A3-35E2-1C1B-5859-A88FD991A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buNone/>
              <a:defRPr sz="6000"/>
            </a:lvl1pPr>
          </a:lstStyle>
          <a:p>
            <a:r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A5F6267-E04D-6494-8EAA-E234A85D5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A765AE-25C9-337D-B41B-43D978CCC46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4AB5D7-72AF-434C-81F3-16C651D9D603}" type="datetimeFigureOut">
              <a:t>2026/9/5</a:t>
            </a:fld>
            <a:endParaRPr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17FDA3-3F95-748A-636B-1D14077D5C9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27858D-92FC-8C08-1553-85349362CA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D57B41B-9163-4AF8-9A12-1DAA1046FC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7A8B9A-54C8-8179-2546-C3AE3B36D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80825B-8A0B-2F64-4B55-3072B4DFB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2BDC159-9A5A-5891-9CFE-153098FAB45E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E4E10F4-FA50-4ED1-7310-74D00CA6032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4AB5D7-72AF-434C-81F3-16C651D9D603}" type="datetimeFigureOut">
              <a:t>2026/9/5</a:t>
            </a:fld>
            <a:endParaRPr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DE0076A-4BE3-65C2-9581-ED53DCA769B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F173C7-9E2C-9DC8-5067-51A6FB0FB4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D57B41B-9163-4AF8-9A12-1DAA1046FC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7739B6-7FE1-CC03-F606-D43D7D13D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5A97C60-E3EE-5FC3-C09A-817BD9C70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3212423-7F2A-C12E-5383-6A4164E02F56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787A88E-1075-5E66-D10E-B073A4A02B38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C15CEF5-1A8D-EEF1-1EF7-3122F5F43EFE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F696BA0-49DE-3767-C23A-7BD0B19D455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4AB5D7-72AF-434C-81F3-16C651D9D603}" type="datetimeFigureOut">
              <a:t>2026/9/5</a:t>
            </a:fld>
            <a:endParaRPr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40694E9-7D17-CCC2-3C25-FBFA52AFCE2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899EB39-5236-D33E-4676-478895FD3B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D57B41B-9163-4AF8-9A12-1DAA1046FC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41DC09-D390-CFE6-8F36-B30A76834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51D402C-1359-CF63-44C1-456A999C2C7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4AB5D7-72AF-434C-81F3-16C651D9D603}" type="datetimeFigureOut">
              <a:t>2026/9/5</a:t>
            </a:fld>
            <a:endParaRPr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34E3BB8-3055-A4C3-94CD-FB153B0D881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F8B230F-D171-21E3-1C76-C5249352BA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D57B41B-9163-4AF8-9A12-1DAA1046FC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F38BBAA-A077-7A4B-F115-5EBB6F0C81E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4AB5D7-72AF-434C-81F3-16C651D9D603}" type="datetimeFigureOut">
              <a:t>2026/9/5</a:t>
            </a:fld>
            <a:endParaRPr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92C1366-500E-3F80-36B8-D970103C959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49D3AD-3D68-F9A9-8A82-993DCE997F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D57B41B-9163-4AF8-9A12-1DAA1046FC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498957-C3E3-5060-6C4F-83C582598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EE85335-C1E0-1074-4F72-8794FEFFF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129D44-DCCC-9595-D2BA-5BC41CCCFE5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72D9EDF-9C6E-362B-4E00-2BA6DB7F47A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4AB5D7-72AF-434C-81F3-16C651D9D603}" type="datetimeFigureOut">
              <a:t>2026/9/5</a:t>
            </a:fld>
            <a:endParaRPr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D40C66-5302-FCB2-FF73-56EDEDDA09C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22A0C1C-7B6E-05C5-88FF-C0CCB0C030C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D57B41B-9163-4AF8-9A12-1DAA1046FC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F66D0E-A76D-02D3-14CD-413BF264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1DA087D-7912-6D92-6D04-597F6CE977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1F8D337-D64D-109F-9CAB-F425709160B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153FD58-DFF7-CC56-12F2-7BE006549B7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4AB5D7-72AF-434C-81F3-16C651D9D603}" type="datetimeFigureOut">
              <a:t>2026/9/5</a:t>
            </a:fld>
            <a:endParaRPr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515FF31-90AD-6B86-03AC-4F8CB122518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CB0D977-AC47-F00E-98BE-FAD7D92A01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D57B41B-9163-4AF8-9A12-1DAA1046FC4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7C786B6-DF7D-ED03-664B-9662190E4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6AECC1-6AB5-0C03-1DF3-44898E759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マスター テキストの書式設定</a:t>
            </a:r>
          </a:p>
          <a:p>
            <a:pPr lvl="1">
              <a:buNone/>
            </a:pPr>
            <a:r>
              <a:t>第 2 レベル</a:t>
            </a:r>
          </a:p>
          <a:p>
            <a:pPr lvl="2">
              <a:buNone/>
            </a:pPr>
            <a:r>
              <a:t>第 3 レベル</a:t>
            </a:r>
          </a:p>
          <a:p>
            <a:pPr lvl="3">
              <a:buNone/>
            </a:pPr>
            <a:r>
              <a:t>第 4 レベル</a:t>
            </a:r>
          </a:p>
          <a:p>
            <a:pPr lvl="4">
              <a:buNone/>
            </a:pPr>
            <a:r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3850FB-9031-E182-CCA2-0C7F4006EF8D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AB5D7-72AF-434C-81F3-16C651D9D603}" type="datetimeFigureOut">
              <a:t>2026/9/5</a:t>
            </a:fld>
            <a:endParaRPr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5D10B5-915E-BBF7-9B00-1321CD73F128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BC42A8-204C-D6DE-958A-D740B1BDB8CC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7B41B-9163-4AF8-9A12-1DAA1046FC40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hyperlink" Target="https://www.mlit.go.jp/koku/15_bf_000188.html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517C8B-96C3-1F89-E35F-C0EB825B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5444"/>
            <a:ext cx="10515600" cy="584775"/>
          </a:xfrm>
        </p:spPr>
        <p:txBody>
          <a:bodyPr>
            <a:noAutofit/>
          </a:bodyPr>
          <a:lstStyle/>
          <a:p>
            <a:pPr algn="ctr">
              <a:buNone/>
              <a:defRPr sz="3300">
                <a:solidFill>
                  <a:srgbClr val="222222"/>
                </a:solidFill>
                <a:latin typeface="游ゴシック"/>
                <a:ea typeface="游ゴシック"/>
                <a:cs typeface="游ゴシック"/>
              </a:defRPr>
            </a:pPr>
            <a:r>
              <a:rPr sz="3300">
                <a:solidFill>
                  <a:srgbClr val="22222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航空業界　飲酒関連インシデント</a:t>
            </a:r>
          </a:p>
        </p:txBody>
      </p:sp>
      <p:graphicFrame>
        <p:nvGraphicFramePr>
          <p:cNvPr id="10" name="コンテンツ プレースホルダー 5"/>
          <p:cNvGraphicFramePr/>
          <p:nvPr>
            <p:extLst>
              <p:ext uri="{D42A27DB-BD31-4B8C-83A1-F6EECF244321}">
                <p14:modId xmlns:p14="http://schemas.microsoft.com/office/powerpoint/2010/main" val="88392907"/>
              </p:ext>
            </p:extLst>
          </p:nvPr>
        </p:nvGraphicFramePr>
        <p:xfrm>
          <a:off x="666750" y="2095500"/>
          <a:ext cx="10858500" cy="376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A23C3C-17FB-99E9-A3F0-0BADC7698678}"/>
              </a:ext>
            </a:extLst>
          </p:cNvPr>
          <p:cNvSpPr>
            <a:spLocks noGrp="1"/>
          </p:cNvSpPr>
          <p:nvPr/>
        </p:nvSpPr>
        <p:spPr>
          <a:xfrm>
            <a:off x="571500" y="6238875"/>
            <a:ext cx="11049000" cy="5238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  <a:defRPr sz="1200">
                <a:solidFill>
                  <a:srgbClr val="222222"/>
                </a:solidFill>
                <a:latin typeface="游ゴシック"/>
                <a:ea typeface="游ゴシック"/>
                <a:cs typeface="游ゴシック"/>
              </a:defRPr>
            </a:pPr>
            <a:r>
              <a:rPr sz="1200" i="0">
                <a:solidFill>
                  <a:srgbClr val="22222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航空輸送の安全にかかわる情報のうち、翌年度に確定修正されたと思われる数値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9BCBFCF-AC4D-5ACD-F093-710103606228}"/>
              </a:ext>
            </a:extLst>
          </p:cNvPr>
          <p:cNvSpPr>
            <a:spLocks noGrp="1"/>
          </p:cNvSpPr>
          <p:nvPr/>
        </p:nvSpPr>
        <p:spPr>
          <a:xfrm>
            <a:off x="9679577" y="2508069"/>
            <a:ext cx="18473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9DDE077-554B-FC3C-DDD2-1CC26EBF7903}"/>
              </a:ext>
            </a:extLst>
          </p:cNvPr>
          <p:cNvSpPr>
            <a:spLocks noGrp="1"/>
          </p:cNvSpPr>
          <p:nvPr/>
        </p:nvSpPr>
        <p:spPr>
          <a:xfrm>
            <a:off x="666750" y="1104959"/>
            <a:ext cx="10953750" cy="6858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buNone/>
              <a:defRPr sz="1725">
                <a:solidFill>
                  <a:srgbClr val="222222"/>
                </a:solidFill>
                <a:latin typeface="游ゴシック"/>
                <a:ea typeface="游ゴシック"/>
                <a:cs typeface="游ゴシック"/>
              </a:defRPr>
            </a:pPr>
            <a:r>
              <a:rPr sz="1725">
                <a:solidFill>
                  <a:srgbClr val="22222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航空輸送の安全にかかわる情報のうち、平成30年度分から、令和7年度分までの本文記載の集計の推移</a:t>
            </a:r>
            <a:endParaRPr sz="160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5255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173" y="4214579"/>
            <a:ext cx="3755615" cy="2314507"/>
          </a:xfrm>
          <a:prstGeom prst="rect">
            <a:avLst/>
          </a:prstGeom>
        </p:spPr>
      </p:pic>
      <p:pic>
        <p:nvPicPr>
          <p:cNvPr id="44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1257" y="4287411"/>
            <a:ext cx="3493651" cy="2168841"/>
          </a:xfrm>
          <a:prstGeom prst="rect">
            <a:avLst/>
          </a:prstGeom>
        </p:spPr>
      </p:pic>
      <p:pic>
        <p:nvPicPr>
          <p:cNvPr id="45" name="図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989" y="4662535"/>
            <a:ext cx="3385989" cy="1834446"/>
          </a:xfrm>
          <a:prstGeom prst="rect">
            <a:avLst/>
          </a:prstGeom>
        </p:spPr>
      </p:pic>
      <p:pic>
        <p:nvPicPr>
          <p:cNvPr id="46" name="図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0277" y="1924285"/>
            <a:ext cx="3755615" cy="2224549"/>
          </a:xfrm>
          <a:prstGeom prst="rect">
            <a:avLst/>
          </a:prstGeom>
        </p:spPr>
      </p:pic>
      <p:pic>
        <p:nvPicPr>
          <p:cNvPr id="47" name="図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3839" y="2147850"/>
            <a:ext cx="3392282" cy="2006439"/>
          </a:xfrm>
          <a:prstGeom prst="rect">
            <a:avLst/>
          </a:prstGeom>
        </p:spPr>
      </p:pic>
      <p:pic>
        <p:nvPicPr>
          <p:cNvPr id="48" name="図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989" y="2134968"/>
            <a:ext cx="3338023" cy="2032205"/>
          </a:xfrm>
          <a:prstGeom prst="rect">
            <a:avLst/>
          </a:prstGeom>
        </p:spPr>
      </p:pic>
      <p:pic>
        <p:nvPicPr>
          <p:cNvPr id="49" name="図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0915" y="156265"/>
            <a:ext cx="3095631" cy="1768020"/>
          </a:xfrm>
          <a:prstGeom prst="rect">
            <a:avLst/>
          </a:prstGeom>
        </p:spPr>
      </p:pic>
      <p:pic>
        <p:nvPicPr>
          <p:cNvPr id="50" name="図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243076"/>
            <a:ext cx="1604225" cy="1594398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544D6FD-3FAC-29DF-3706-69A4ABCB14F5}"/>
              </a:ext>
            </a:extLst>
          </p:cNvPr>
          <p:cNvSpPr>
            <a:spLocks noGrp="1"/>
          </p:cNvSpPr>
          <p:nvPr/>
        </p:nvSpPr>
        <p:spPr>
          <a:xfrm>
            <a:off x="460822" y="919821"/>
            <a:ext cx="4201351" cy="103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>
                <a:latin typeface="游ゴシック"/>
                <a:ea typeface="游ゴシック"/>
                <a:cs typeface="游ゴシック"/>
              </a:defRPr>
            </a:pPr>
            <a:r>
              <a:rPr sz="11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出典：各年度の報告書の「安全上のトラブルの内容別件数</a:t>
            </a:r>
            <a:r>
              <a:rPr sz="11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」。</a:t>
            </a:r>
          </a:p>
          <a:p>
            <a:pPr>
              <a:defRPr>
                <a:latin typeface="游ゴシック"/>
                <a:ea typeface="游ゴシック"/>
                <a:cs typeface="游ゴシック"/>
              </a:defRPr>
            </a:pPr>
            <a:r>
              <a:rPr sz="11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  <a:hlinkClick r:id="rId11"/>
              </a:rPr>
              <a:t>https://www.mlit.go.jp/koku/15_bf_000188.html</a:t>
            </a:r>
            <a:endParaRPr sz="11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>
              <a:defRPr>
                <a:latin typeface="游ゴシック"/>
                <a:ea typeface="游ゴシック"/>
                <a:cs typeface="游ゴシック"/>
              </a:defRPr>
            </a:pPr>
            <a:br>
              <a:rPr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</a:br>
            <a:r>
              <a:rPr sz="11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集計結果が翌年修正されていることが多い。前ページは</a:t>
            </a:r>
            <a:endParaRPr sz="11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游ゴシック"/>
            </a:endParaRPr>
          </a:p>
          <a:p>
            <a:pPr>
              <a:defRPr>
                <a:latin typeface="游ゴシック"/>
                <a:ea typeface="游ゴシック"/>
                <a:cs typeface="游ゴシック"/>
              </a:defRPr>
            </a:pPr>
            <a:r>
              <a:rPr sz="11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翌年修正後の数値をグラフにした</a:t>
            </a:r>
            <a:endParaRPr sz="11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游ゴシック"/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09610004-4287-2BE5-1A1F-279EBFED5A46}"/>
              </a:ext>
            </a:extLst>
          </p:cNvPr>
          <p:cNvSpPr>
            <a:spLocks noGrp="1"/>
          </p:cNvSpPr>
          <p:nvPr/>
        </p:nvSpPr>
        <p:spPr>
          <a:xfrm>
            <a:off x="3486585" y="3531085"/>
            <a:ext cx="226337" cy="12651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21193CEA-B009-A2F3-5697-634B02DF6331}"/>
              </a:ext>
            </a:extLst>
          </p:cNvPr>
          <p:cNvSpPr>
            <a:spLocks noGrp="1"/>
          </p:cNvSpPr>
          <p:nvPr/>
        </p:nvSpPr>
        <p:spPr>
          <a:xfrm>
            <a:off x="7898276" y="3508917"/>
            <a:ext cx="264823" cy="12192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A71C70CD-5CCC-40AD-AE81-B27BB3A9E026}"/>
              </a:ext>
            </a:extLst>
          </p:cNvPr>
          <p:cNvSpPr>
            <a:spLocks noGrp="1"/>
          </p:cNvSpPr>
          <p:nvPr/>
        </p:nvSpPr>
        <p:spPr>
          <a:xfrm>
            <a:off x="11710085" y="3455798"/>
            <a:ext cx="264823" cy="12192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05B6DAD0-BD43-78F9-2139-F736F0B97271}"/>
              </a:ext>
            </a:extLst>
          </p:cNvPr>
          <p:cNvSpPr>
            <a:spLocks noGrp="1"/>
          </p:cNvSpPr>
          <p:nvPr/>
        </p:nvSpPr>
        <p:spPr>
          <a:xfrm>
            <a:off x="11599555" y="5817101"/>
            <a:ext cx="353185" cy="12192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ECE714D9-3965-CC74-8AFF-E2C6ED37A0E6}"/>
              </a:ext>
            </a:extLst>
          </p:cNvPr>
          <p:cNvSpPr>
            <a:spLocks noGrp="1"/>
          </p:cNvSpPr>
          <p:nvPr/>
        </p:nvSpPr>
        <p:spPr>
          <a:xfrm>
            <a:off x="7997092" y="5835440"/>
            <a:ext cx="353185" cy="12192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70000E6D-31B2-829D-2836-DAEB894733DC}"/>
              </a:ext>
            </a:extLst>
          </p:cNvPr>
          <p:cNvSpPr>
            <a:spLocks noGrp="1"/>
          </p:cNvSpPr>
          <p:nvPr/>
        </p:nvSpPr>
        <p:spPr>
          <a:xfrm>
            <a:off x="3474877" y="5896400"/>
            <a:ext cx="353185" cy="12192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5826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コンテンツ プレースホルダー 5"/>
          <p:cNvGraphicFramePr/>
          <p:nvPr>
            <p:extLst>
              <p:ext uri="{D42A27DB-BD31-4B8C-83A1-F6EECF244321}">
                <p14:modId xmlns:p14="http://schemas.microsoft.com/office/powerpoint/2010/main" val="1299836902"/>
              </p:ext>
            </p:extLst>
          </p:nvPr>
        </p:nvGraphicFramePr>
        <p:xfrm>
          <a:off x="666750" y="1398494"/>
          <a:ext cx="10858500" cy="4459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タイトル 1">
            <a:extLst>
              <a:ext uri="{FF2B5EF4-FFF2-40B4-BE49-F238E27FC236}">
                <a16:creationId xmlns:a16="http://schemas.microsoft.com/office/drawing/2014/main" id="{F2D4EB85-0305-328A-29D5-70F4CA58E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2622"/>
          </a:xfrm>
        </p:spPr>
        <p:txBody>
          <a:bodyPr>
            <a:noAutofit/>
          </a:bodyPr>
          <a:lstStyle/>
          <a:p>
            <a:pPr algn="ctr">
              <a:buNone/>
              <a:defRPr sz="3000">
                <a:solidFill>
                  <a:srgbClr val="222222"/>
                </a:solidFill>
                <a:latin typeface="游ゴシック"/>
                <a:ea typeface="游ゴシック"/>
                <a:cs typeface="游ゴシック"/>
              </a:defRPr>
            </a:pPr>
            <a:r>
              <a:rPr lang="ja-JP" altLang="en-US" sz="2800" dirty="0">
                <a:solidFill>
                  <a:srgbClr val="22222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実際に</a:t>
            </a:r>
            <a:r>
              <a:rPr sz="2800" dirty="0" err="1">
                <a:solidFill>
                  <a:srgbClr val="22222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アルコール検知</a:t>
            </a:r>
            <a:r>
              <a:rPr lang="ja-JP" altLang="en-US" sz="2800" dirty="0">
                <a:solidFill>
                  <a:srgbClr val="22222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された</a:t>
            </a:r>
            <a:r>
              <a:rPr sz="2800" dirty="0">
                <a:solidFill>
                  <a:srgbClr val="22222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・</a:t>
            </a:r>
            <a:r>
              <a:rPr sz="2800" dirty="0" err="1">
                <a:solidFill>
                  <a:srgbClr val="22222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飲酒</a:t>
            </a:r>
            <a:r>
              <a:rPr lang="ja-JP" altLang="en-US" sz="2800" dirty="0">
                <a:solidFill>
                  <a:srgbClr val="22222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した等</a:t>
            </a:r>
            <a:r>
              <a:rPr sz="2800" dirty="0">
                <a:solidFill>
                  <a:srgbClr val="22222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の</a:t>
            </a:r>
            <a:r>
              <a:rPr lang="ja-JP" altLang="en-US" sz="2800" dirty="0">
                <a:solidFill>
                  <a:srgbClr val="22222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事案</a:t>
            </a:r>
            <a:r>
              <a:rPr sz="2800" dirty="0" err="1">
                <a:solidFill>
                  <a:srgbClr val="222222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は大幅に減少</a:t>
            </a:r>
            <a:endParaRPr sz="2800" dirty="0">
              <a:solidFill>
                <a:srgbClr val="222222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197483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1820A1-C38C-743E-AB27-78ED6BA9D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234"/>
          </a:xfrm>
        </p:spPr>
        <p:txBody>
          <a:bodyPr>
            <a:normAutofit/>
          </a:bodyPr>
          <a:lstStyle/>
          <a:p>
            <a:pPr algn="ctr">
              <a:buNone/>
              <a:defRPr>
                <a:latin typeface="游ゴシック"/>
                <a:ea typeface="游ゴシック"/>
                <a:cs typeface="游ゴシック"/>
              </a:defRPr>
            </a:pPr>
            <a:r>
              <a:rPr sz="36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飲酒関連インシデント（当事者別・累計</a:t>
            </a:r>
            <a:r>
              <a:rPr sz="3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）</a:t>
            </a:r>
          </a:p>
        </p:txBody>
      </p:sp>
      <p:graphicFrame>
        <p:nvGraphicFramePr>
          <p:cNvPr id="8" name="コンテンツ プレースホルダー 5"/>
          <p:cNvGraphicFramePr/>
          <p:nvPr>
            <p:extLst>
              <p:ext uri="{D42A27DB-BD31-4B8C-83A1-F6EECF244321}">
                <p14:modId xmlns:p14="http://schemas.microsoft.com/office/powerpoint/2010/main" val="76579130"/>
              </p:ext>
            </p:extLst>
          </p:nvPr>
        </p:nvGraphicFramePr>
        <p:xfrm>
          <a:off x="589935" y="1524000"/>
          <a:ext cx="10935315" cy="4968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19516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1820A1-C38C-743E-AB27-78ED6BA9D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4462"/>
            <a:ext cx="10515600" cy="651912"/>
          </a:xfrm>
        </p:spPr>
        <p:txBody>
          <a:bodyPr>
            <a:normAutofit/>
          </a:bodyPr>
          <a:lstStyle/>
          <a:p>
            <a:pPr algn="ctr">
              <a:buNone/>
              <a:defRPr>
                <a:latin typeface="游ゴシック"/>
                <a:ea typeface="游ゴシック"/>
                <a:cs typeface="游ゴシック"/>
              </a:defRPr>
            </a:pPr>
            <a:r>
              <a:rPr sz="36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飲酒関連インシデント（内容別・累計</a:t>
            </a:r>
            <a:r>
              <a:rPr sz="3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）</a:t>
            </a:r>
          </a:p>
        </p:txBody>
      </p:sp>
      <p:graphicFrame>
        <p:nvGraphicFramePr>
          <p:cNvPr id="8" name="コンテンツ プレースホルダー 5"/>
          <p:cNvGraphicFramePr/>
          <p:nvPr>
            <p:extLst>
              <p:ext uri="{D42A27DB-BD31-4B8C-83A1-F6EECF244321}">
                <p14:modId xmlns:p14="http://schemas.microsoft.com/office/powerpoint/2010/main" val="2187472732"/>
              </p:ext>
            </p:extLst>
          </p:nvPr>
        </p:nvGraphicFramePr>
        <p:xfrm>
          <a:off x="666750" y="1524000"/>
          <a:ext cx="10858500" cy="4949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4D717F-0C8E-0C32-7953-4EFA96AFA8EC}"/>
              </a:ext>
            </a:extLst>
          </p:cNvPr>
          <p:cNvSpPr>
            <a:spLocks noGrp="1"/>
          </p:cNvSpPr>
          <p:nvPr/>
        </p:nvSpPr>
        <p:spPr>
          <a:xfrm>
            <a:off x="571500" y="6238875"/>
            <a:ext cx="11049000" cy="5238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buNone/>
              <a:defRPr sz="1200">
                <a:solidFill>
                  <a:srgbClr val="222222"/>
                </a:solidFill>
                <a:latin typeface="メイリオ"/>
                <a:ea typeface="メイリオ"/>
                <a:cs typeface="メイリオ"/>
              </a:defRPr>
            </a:pPr>
            <a:endParaRPr sz="1200" i="0">
              <a:solidFill>
                <a:srgbClr val="222222"/>
              </a:solidFill>
              <a:latin typeface="メイリオ"/>
              <a:ea typeface="メイリオ"/>
              <a:cs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2571952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E7076C-D56F-A018-9D30-95869E866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9862"/>
          </a:xfrm>
        </p:spPr>
        <p:txBody>
          <a:bodyPr>
            <a:noAutofit/>
          </a:bodyPr>
          <a:lstStyle/>
          <a:p>
            <a:pPr algn="ctr">
              <a:buNone/>
              <a:defRPr>
                <a:latin typeface="游ゴシック"/>
                <a:ea typeface="游ゴシック"/>
                <a:cs typeface="游ゴシック"/>
              </a:defRPr>
            </a:pPr>
            <a:r>
              <a:rPr sz="32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飲酒関連インシデント（発生タイミング別・累計</a:t>
            </a:r>
            <a:r>
              <a:rPr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游ゴシック"/>
              </a:rPr>
              <a:t>）</a:t>
            </a:r>
          </a:p>
        </p:txBody>
      </p:sp>
      <p:graphicFrame>
        <p:nvGraphicFramePr>
          <p:cNvPr id="5" name="コンテンツ プレースホルダー 5"/>
          <p:cNvGraphicFramePr/>
          <p:nvPr>
            <p:extLst>
              <p:ext uri="{D42A27DB-BD31-4B8C-83A1-F6EECF244321}">
                <p14:modId xmlns:p14="http://schemas.microsoft.com/office/powerpoint/2010/main" val="1350208772"/>
              </p:ext>
            </p:extLst>
          </p:nvPr>
        </p:nvGraphicFramePr>
        <p:xfrm>
          <a:off x="666750" y="1524000"/>
          <a:ext cx="10858500" cy="4585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4352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285</Words>
  <Application>Microsoft Office PowerPoint</Application>
  <DocSecurity>0</DocSecurity>
  <PresentationFormat>ワイド画面</PresentationFormat>
  <Paragraphs>28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UD デジタル 教科書体 N-B</vt:lpstr>
      <vt:lpstr>メイリオ</vt:lpstr>
      <vt:lpstr>游ゴシック</vt:lpstr>
      <vt:lpstr>游ゴシック Light</vt:lpstr>
      <vt:lpstr>Arial</vt:lpstr>
      <vt:lpstr>Office テーマ</vt:lpstr>
      <vt:lpstr>航空業界　飲酒関連インシデント</vt:lpstr>
      <vt:lpstr>PowerPoint プレゼンテーション</vt:lpstr>
      <vt:lpstr>実際にアルコール検知された・飲酒した等の事案は大幅に減少</vt:lpstr>
      <vt:lpstr>飲酒関連インシデント（当事者別・累計）</vt:lpstr>
      <vt:lpstr>飲酒関連インシデント（内容別・累計）</vt:lpstr>
      <vt:lpstr>飲酒関連インシデント（発生タイミング別・累計）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杉本哲也</cp:lastModifiedBy>
  <cp:revision>1</cp:revision>
  <dcterms:created xsi:type="dcterms:W3CDTF">2026-09-05T10:14:27Z</dcterms:created>
  <dcterms:modified xsi:type="dcterms:W3CDTF">2026-09-05T10:36:26Z</dcterms:modified>
</cp:coreProperties>
</file>