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1494" r:id="rId2"/>
    <p:sldId id="1499" r:id="rId3"/>
    <p:sldId id="1497" r:id="rId4"/>
    <p:sldId id="1495" r:id="rId5"/>
    <p:sldId id="1496"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100" d="100"/>
          <a:sy n="100" d="100"/>
        </p:scale>
        <p:origin x="3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3082300499599665E-2"/>
          <c:y val="2.8715325268376266E-2"/>
          <c:w val="0.97383539900080063"/>
          <c:h val="0.64144626750673261"/>
        </c:manualLayout>
      </c:layout>
      <c:barChart>
        <c:barDir val="col"/>
        <c:grouping val="stacked"/>
        <c:varyColors val="0"/>
        <c:ser>
          <c:idx val="0"/>
          <c:order val="0"/>
          <c:tx>
            <c:strRef>
              <c:f>Sheet1!$B$1</c:f>
              <c:strCache>
                <c:ptCount val="1"/>
                <c:pt idx="0">
                  <c:v>系列 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2019年4月～2020年3月</c:v>
                </c:pt>
                <c:pt idx="1">
                  <c:v>2020年4月～2021年3月</c:v>
                </c:pt>
                <c:pt idx="2">
                  <c:v>2021年4月～2022年3月</c:v>
                </c:pt>
                <c:pt idx="3">
                  <c:v>2022年4月～2023年3月</c:v>
                </c:pt>
                <c:pt idx="4">
                  <c:v>2023年4月～2024年3月</c:v>
                </c:pt>
                <c:pt idx="5">
                  <c:v>2024年4月～2025年3月</c:v>
                </c:pt>
              </c:strCache>
            </c:strRef>
          </c:cat>
          <c:val>
            <c:numRef>
              <c:f>Sheet1!$B$2:$B$8</c:f>
              <c:numCache>
                <c:formatCode>#"件"</c:formatCode>
                <c:ptCount val="6"/>
                <c:pt idx="0">
                  <c:v>5</c:v>
                </c:pt>
                <c:pt idx="1">
                  <c:v>41</c:v>
                </c:pt>
                <c:pt idx="2">
                  <c:v>75</c:v>
                </c:pt>
                <c:pt idx="3">
                  <c:v>65</c:v>
                </c:pt>
                <c:pt idx="4">
                  <c:v>23</c:v>
                </c:pt>
                <c:pt idx="5">
                  <c:v>28</c:v>
                </c:pt>
              </c:numCache>
            </c:numRef>
          </c:val>
          <c:extLst>
            <c:ext xmlns:c16="http://schemas.microsoft.com/office/drawing/2014/chart" uri="{C3380CC4-5D6E-409C-BE32-E72D297353CC}">
              <c16:uniqueId val="{00000000-CA50-4AF9-A19C-A7FE6284909D}"/>
            </c:ext>
          </c:extLst>
        </c:ser>
        <c:dLbls>
          <c:showLegendKey val="0"/>
          <c:showVal val="0"/>
          <c:showCatName val="0"/>
          <c:showSerName val="0"/>
          <c:showPercent val="0"/>
          <c:showBubbleSize val="0"/>
        </c:dLbls>
        <c:gapWidth val="300"/>
        <c:axId val="2096004479"/>
        <c:axId val="2096016479"/>
      </c:barChart>
      <c:catAx>
        <c:axId val="2096004479"/>
        <c:scaling>
          <c:orientation val="minMax"/>
        </c:scaling>
        <c:delete val="0"/>
        <c:axPos val="b"/>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lang="en-US" altLang="ja-JP" sz="11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096016479"/>
        <c:crosses val="autoZero"/>
        <c:auto val="1"/>
        <c:lblAlgn val="ctr"/>
        <c:lblOffset val="100"/>
        <c:noMultiLvlLbl val="0"/>
      </c:catAx>
      <c:valAx>
        <c:axId val="2096016479"/>
        <c:scaling>
          <c:orientation val="minMax"/>
        </c:scaling>
        <c:delete val="1"/>
        <c:axPos val="l"/>
        <c:numFmt formatCode="#&quot;件&quot;" sourceLinked="1"/>
        <c:majorTickMark val="none"/>
        <c:minorTickMark val="none"/>
        <c:tickLblPos val="nextTo"/>
        <c:crossAx val="20960044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3082300499599665E-2"/>
          <c:y val="2.8715325268376266E-2"/>
          <c:w val="0.97383539900080063"/>
          <c:h val="0.64144626750673261"/>
        </c:manualLayout>
      </c:layout>
      <c:barChart>
        <c:barDir val="col"/>
        <c:grouping val="stacked"/>
        <c:varyColors val="0"/>
        <c:ser>
          <c:idx val="0"/>
          <c:order val="0"/>
          <c:tx>
            <c:strRef>
              <c:f>Sheet1!$B$1</c:f>
              <c:strCache>
                <c:ptCount val="1"/>
                <c:pt idx="0">
                  <c:v>系列 1</c:v>
                </c:pt>
              </c:strCache>
            </c:strRef>
          </c:tx>
          <c:spPr>
            <a:solidFill>
              <a:schemeClr val="accent3"/>
            </a:solidFill>
            <a:ln>
              <a:noFill/>
            </a:ln>
            <a:effectLst/>
          </c:spPr>
          <c:invertIfNegative val="0"/>
          <c:dLbls>
            <c:dLbl>
              <c:idx val="1"/>
              <c:layout>
                <c:manualLayout>
                  <c:x val="-1.1432628338122307E-17"/>
                  <c:y val="-0.1108456157571306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49E-4278-AB0A-782DFE1CF958}"/>
                </c:ext>
              </c:extLst>
            </c:dLbl>
            <c:dLbl>
              <c:idx val="2"/>
              <c:layout>
                <c:manualLayout>
                  <c:x val="-2.4944204528335534E-3"/>
                  <c:y val="-0.3240102614439202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49E-4278-AB0A-782DFE1CF958}"/>
                </c:ext>
              </c:extLst>
            </c:dLbl>
            <c:dLbl>
              <c:idx val="3"/>
              <c:layout>
                <c:manualLayout>
                  <c:x val="-1.2472102264168682E-3"/>
                  <c:y val="-9.663463937801140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9E-4278-AB0A-782DFE1CF958}"/>
                </c:ext>
              </c:extLst>
            </c:dLbl>
            <c:dLbl>
              <c:idx val="4"/>
              <c:layout>
                <c:manualLayout>
                  <c:x val="-1.2472102264168682E-3"/>
                  <c:y val="-6.82126866197726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9E-4278-AB0A-782DFE1CF958}"/>
                </c:ext>
              </c:extLst>
            </c:dLbl>
            <c:dLbl>
              <c:idx val="5"/>
              <c:layout>
                <c:manualLayout>
                  <c:x val="-1.2472102264169597E-3"/>
                  <c:y val="-6.821268661977278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8FF-4AE6-9475-1B579AD4690F}"/>
                </c:ext>
              </c:extLst>
            </c:dLbl>
            <c:dLbl>
              <c:idx val="6"/>
              <c:layout>
                <c:manualLayout>
                  <c:x val="-2.4154589371980675E-3"/>
                  <c:y val="-6.2528296068125058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8FF-4AE6-9475-1B579AD4690F}"/>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2019年1月～3月</c:v>
                </c:pt>
                <c:pt idx="1">
                  <c:v>2019年4月～2020年3月</c:v>
                </c:pt>
                <c:pt idx="2">
                  <c:v>2020年4月～2021年3月</c:v>
                </c:pt>
                <c:pt idx="3">
                  <c:v>2021年4月～2022年3月</c:v>
                </c:pt>
                <c:pt idx="4">
                  <c:v>2022年4月～2023年3月</c:v>
                </c:pt>
                <c:pt idx="5">
                  <c:v>2023年4月～2024年3月</c:v>
                </c:pt>
                <c:pt idx="6">
                  <c:v>2024年4月～2025年3月</c:v>
                </c:pt>
              </c:strCache>
            </c:strRef>
          </c:cat>
          <c:val>
            <c:numRef>
              <c:f>Sheet1!$B$2:$B$8</c:f>
              <c:numCache>
                <c:formatCode>#"件"</c:formatCode>
                <c:ptCount val="7"/>
                <c:pt idx="0">
                  <c:v>5</c:v>
                </c:pt>
                <c:pt idx="1">
                  <c:v>4</c:v>
                </c:pt>
                <c:pt idx="2">
                  <c:v>18</c:v>
                </c:pt>
                <c:pt idx="3">
                  <c:v>3</c:v>
                </c:pt>
                <c:pt idx="4">
                  <c:v>1</c:v>
                </c:pt>
                <c:pt idx="5" formatCode="#0&quot;件&quot;">
                  <c:v>0</c:v>
                </c:pt>
                <c:pt idx="6" formatCode="#0&quot;件&quot;">
                  <c:v>0</c:v>
                </c:pt>
              </c:numCache>
            </c:numRef>
          </c:val>
          <c:extLst>
            <c:ext xmlns:c16="http://schemas.microsoft.com/office/drawing/2014/chart" uri="{C3380CC4-5D6E-409C-BE32-E72D297353CC}">
              <c16:uniqueId val="{00000000-CA50-4AF9-A19C-A7FE6284909D}"/>
            </c:ext>
          </c:extLst>
        </c:ser>
        <c:dLbls>
          <c:showLegendKey val="0"/>
          <c:showVal val="0"/>
          <c:showCatName val="0"/>
          <c:showSerName val="0"/>
          <c:showPercent val="0"/>
          <c:showBubbleSize val="0"/>
        </c:dLbls>
        <c:gapWidth val="300"/>
        <c:axId val="2096004479"/>
        <c:axId val="2096016479"/>
      </c:barChart>
      <c:catAx>
        <c:axId val="2096004479"/>
        <c:scaling>
          <c:orientation val="minMax"/>
        </c:scaling>
        <c:delete val="0"/>
        <c:axPos val="b"/>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lang="en-US" altLang="ja-JP" sz="12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096016479"/>
        <c:crosses val="autoZero"/>
        <c:auto val="1"/>
        <c:lblAlgn val="ctr"/>
        <c:lblOffset val="100"/>
        <c:noMultiLvlLbl val="0"/>
      </c:catAx>
      <c:valAx>
        <c:axId val="2096016479"/>
        <c:scaling>
          <c:orientation val="minMax"/>
        </c:scaling>
        <c:delete val="1"/>
        <c:axPos val="l"/>
        <c:numFmt formatCode="#&quot;件&quot;" sourceLinked="1"/>
        <c:majorTickMark val="none"/>
        <c:minorTickMark val="none"/>
        <c:tickLblPos val="nextTo"/>
        <c:crossAx val="20960044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clustered"/>
        <c:varyColors val="0"/>
        <c:ser>
          <c:idx val="0"/>
          <c:order val="0"/>
          <c:tx>
            <c:strRef>
              <c:f>Sheet1!$B$1</c:f>
              <c:strCache>
                <c:ptCount val="1"/>
                <c:pt idx="0">
                  <c:v>売上高</c:v>
                </c:pt>
              </c:strCache>
            </c:strRef>
          </c:tx>
          <c:spPr>
            <a:solidFill>
              <a:schemeClr val="accent3"/>
            </a:solidFill>
            <a:ln w="19050">
              <a:solidFill>
                <a:schemeClr val="lt1"/>
              </a:solid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地上運航従事者</c:v>
                </c:pt>
                <c:pt idx="1">
                  <c:v>運航管理補助者</c:v>
                </c:pt>
                <c:pt idx="2">
                  <c:v>整備従事者</c:v>
                </c:pt>
                <c:pt idx="3">
                  <c:v>運航管理者等</c:v>
                </c:pt>
                <c:pt idx="4">
                  <c:v>客室乗務員</c:v>
                </c:pt>
                <c:pt idx="5">
                  <c:v>不明</c:v>
                </c:pt>
                <c:pt idx="6">
                  <c:v>運航乗務員</c:v>
                </c:pt>
              </c:strCache>
            </c:strRef>
          </c:cat>
          <c:val>
            <c:numRef>
              <c:f>Sheet1!$B$2:$B$8</c:f>
              <c:numCache>
                <c:formatCode>#0"件"</c:formatCode>
                <c:ptCount val="7"/>
                <c:pt idx="0">
                  <c:v>2</c:v>
                </c:pt>
                <c:pt idx="1">
                  <c:v>6</c:v>
                </c:pt>
                <c:pt idx="2">
                  <c:v>9</c:v>
                </c:pt>
                <c:pt idx="3">
                  <c:v>42</c:v>
                </c:pt>
                <c:pt idx="4">
                  <c:v>50</c:v>
                </c:pt>
                <c:pt idx="5">
                  <c:v>58</c:v>
                </c:pt>
                <c:pt idx="6">
                  <c:v>70</c:v>
                </c:pt>
              </c:numCache>
            </c:numRef>
          </c:val>
          <c:extLst>
            <c:ext xmlns:c16="http://schemas.microsoft.com/office/drawing/2014/chart" uri="{C3380CC4-5D6E-409C-BE32-E72D297353CC}">
              <c16:uniqueId val="{00000000-3D64-49B1-94DC-42568E307E1C}"/>
            </c:ext>
          </c:extLst>
        </c:ser>
        <c:dLbls>
          <c:showLegendKey val="0"/>
          <c:showVal val="0"/>
          <c:showCatName val="0"/>
          <c:showSerName val="0"/>
          <c:showPercent val="0"/>
          <c:showBubbleSize val="0"/>
        </c:dLbls>
        <c:gapWidth val="150"/>
        <c:axId val="544445919"/>
        <c:axId val="544444959"/>
      </c:barChart>
      <c:valAx>
        <c:axId val="544444959"/>
        <c:scaling>
          <c:orientation val="minMax"/>
        </c:scaling>
        <c:delete val="1"/>
        <c:axPos val="b"/>
        <c:numFmt formatCode="#0&quot;件&quot;" sourceLinked="1"/>
        <c:majorTickMark val="out"/>
        <c:minorTickMark val="none"/>
        <c:tickLblPos val="nextTo"/>
        <c:crossAx val="544445919"/>
        <c:crosses val="autoZero"/>
        <c:crossBetween val="between"/>
      </c:valAx>
      <c:catAx>
        <c:axId val="544445919"/>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544444959"/>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800">
          <a:latin typeface="+mn-ea"/>
          <a:ea typeface="+mn-ea"/>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36014318974775883"/>
          <c:y val="1.0558806106648099E-2"/>
          <c:w val="0.62815398106285103"/>
          <c:h val="0.94192656641343542"/>
        </c:manualLayout>
      </c:layout>
      <c:barChart>
        <c:barDir val="bar"/>
        <c:grouping val="clustered"/>
        <c:varyColors val="0"/>
        <c:ser>
          <c:idx val="0"/>
          <c:order val="0"/>
          <c:tx>
            <c:strRef>
              <c:f>Sheet1!$B$1</c:f>
              <c:strCache>
                <c:ptCount val="1"/>
                <c:pt idx="0">
                  <c:v>売上高</c:v>
                </c:pt>
              </c:strCache>
            </c:strRef>
          </c:tx>
          <c:spPr>
            <a:solidFill>
              <a:schemeClr val="accent3"/>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その他</c:v>
                </c:pt>
                <c:pt idx="1">
                  <c:v>飲酒時間違反</c:v>
                </c:pt>
                <c:pt idx="2">
                  <c:v>アルコール検知器メンテ</c:v>
                </c:pt>
                <c:pt idx="3">
                  <c:v>アルコール検知された</c:v>
                </c:pt>
                <c:pt idx="4">
                  <c:v>アルコールチェック漏れ</c:v>
                </c:pt>
                <c:pt idx="5">
                  <c:v>アルコール検査記録不備</c:v>
                </c:pt>
                <c:pt idx="6">
                  <c:v>不適切なアルコールチェック</c:v>
                </c:pt>
              </c:strCache>
            </c:strRef>
          </c:cat>
          <c:val>
            <c:numRef>
              <c:f>Sheet1!$B$2:$B$8</c:f>
              <c:numCache>
                <c:formatCode>#"件"</c:formatCode>
                <c:ptCount val="7"/>
                <c:pt idx="0">
                  <c:v>1</c:v>
                </c:pt>
                <c:pt idx="1">
                  <c:v>2</c:v>
                </c:pt>
                <c:pt idx="2">
                  <c:v>6</c:v>
                </c:pt>
                <c:pt idx="3">
                  <c:v>27</c:v>
                </c:pt>
                <c:pt idx="4">
                  <c:v>45</c:v>
                </c:pt>
                <c:pt idx="5">
                  <c:v>61</c:v>
                </c:pt>
                <c:pt idx="6">
                  <c:v>95</c:v>
                </c:pt>
              </c:numCache>
            </c:numRef>
          </c:val>
          <c:extLst>
            <c:ext xmlns:c16="http://schemas.microsoft.com/office/drawing/2014/chart" uri="{C3380CC4-5D6E-409C-BE32-E72D297353CC}">
              <c16:uniqueId val="{00000000-3D64-49B1-94DC-42568E307E1C}"/>
            </c:ext>
          </c:extLst>
        </c:ser>
        <c:dLbls>
          <c:showLegendKey val="0"/>
          <c:showVal val="0"/>
          <c:showCatName val="0"/>
          <c:showSerName val="0"/>
          <c:showPercent val="0"/>
          <c:showBubbleSize val="0"/>
        </c:dLbls>
        <c:gapWidth val="150"/>
        <c:axId val="544445919"/>
        <c:axId val="544444959"/>
      </c:barChart>
      <c:valAx>
        <c:axId val="544444959"/>
        <c:scaling>
          <c:orientation val="minMax"/>
        </c:scaling>
        <c:delete val="1"/>
        <c:axPos val="b"/>
        <c:numFmt formatCode="#&quot;件&quot;" sourceLinked="1"/>
        <c:majorTickMark val="out"/>
        <c:minorTickMark val="none"/>
        <c:tickLblPos val="nextTo"/>
        <c:crossAx val="544445919"/>
        <c:crosses val="autoZero"/>
        <c:crossBetween val="between"/>
      </c:valAx>
      <c:catAx>
        <c:axId val="544445919"/>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544444959"/>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6156764600986312"/>
          <c:y val="3.2236407087440619E-2"/>
          <c:w val="0.81801925891308891"/>
          <c:h val="0.94089992033969216"/>
        </c:manualLayout>
      </c:layout>
      <c:barChart>
        <c:barDir val="bar"/>
        <c:grouping val="clustered"/>
        <c:varyColors val="0"/>
        <c:ser>
          <c:idx val="0"/>
          <c:order val="0"/>
          <c:tx>
            <c:strRef>
              <c:f>Sheet1!$B$1</c:f>
              <c:strCache>
                <c:ptCount val="1"/>
                <c:pt idx="0">
                  <c:v>件数</c:v>
                </c:pt>
              </c:strCache>
            </c:strRef>
          </c:tx>
          <c:spPr>
            <a:solidFill>
              <a:schemeClr val="accent3"/>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勤務交代時</c:v>
                </c:pt>
                <c:pt idx="1">
                  <c:v>不明</c:v>
                </c:pt>
                <c:pt idx="2">
                  <c:v>業務　後</c:v>
                </c:pt>
                <c:pt idx="3">
                  <c:v>業務　前</c:v>
                </c:pt>
              </c:strCache>
            </c:strRef>
          </c:cat>
          <c:val>
            <c:numRef>
              <c:f>Sheet1!$B$2:$B$5</c:f>
              <c:numCache>
                <c:formatCode>General</c:formatCode>
                <c:ptCount val="4"/>
                <c:pt idx="0">
                  <c:v>1</c:v>
                </c:pt>
                <c:pt idx="1">
                  <c:v>1</c:v>
                </c:pt>
                <c:pt idx="2">
                  <c:v>49</c:v>
                </c:pt>
                <c:pt idx="3">
                  <c:v>109</c:v>
                </c:pt>
              </c:numCache>
            </c:numRef>
          </c:val>
          <c:extLst>
            <c:ext xmlns:c16="http://schemas.microsoft.com/office/drawing/2014/chart" uri="{C3380CC4-5D6E-409C-BE32-E72D297353CC}">
              <c16:uniqueId val="{00000000-A475-4FB1-80A1-1300AAC38B73}"/>
            </c:ext>
          </c:extLst>
        </c:ser>
        <c:dLbls>
          <c:showLegendKey val="0"/>
          <c:showVal val="1"/>
          <c:showCatName val="0"/>
          <c:showSerName val="0"/>
          <c:showPercent val="0"/>
          <c:showBubbleSize val="0"/>
        </c:dLbls>
        <c:gapWidth val="150"/>
        <c:overlap val="-25"/>
        <c:axId val="1166073215"/>
        <c:axId val="1166079935"/>
      </c:barChart>
      <c:valAx>
        <c:axId val="1166079935"/>
        <c:scaling>
          <c:orientation val="minMax"/>
        </c:scaling>
        <c:delete val="1"/>
        <c:axPos val="b"/>
        <c:numFmt formatCode="General" sourceLinked="1"/>
        <c:majorTickMark val="out"/>
        <c:minorTickMark val="none"/>
        <c:tickLblPos val="nextTo"/>
        <c:crossAx val="1166073215"/>
        <c:crosses val="autoZero"/>
        <c:crossBetween val="between"/>
      </c:valAx>
      <c:catAx>
        <c:axId val="116607321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1166079935"/>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6">
  <a:schemeClr val="accent3"/>
</cs:colorStyle>
</file>

<file path=ppt/charts/colors5.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FE9F6-B765-39E1-398B-21E6DDFE567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7915601-603B-2C53-50A0-D77A0F7DCC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1F96345-3B62-00B6-E095-2ADE56FFEFB5}"/>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6BA5366B-6C27-463A-2EA5-507683776C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EB57C4-1DB9-635D-8D48-E2516CC04261}"/>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510385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D40FFC-2205-809A-7203-BB3B085590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F4F843F-850D-06F2-DF4D-D89E68CBEA5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154DE7-0615-562D-9A25-9C47AE65D528}"/>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23AB511E-5F4C-E6D9-8846-9B36897DD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42E7B62-566F-56E8-EBCF-DD63E14AC5CD}"/>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3305898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D705931-BB35-D304-61D0-AC7CF061AD4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DC7124-79C2-5217-054C-11C4EC90533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889AB2-D133-A5F2-AFB8-5F6441F17762}"/>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DE1BD5FF-2DBF-C2BD-EC23-71672C9C43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C90883-EADC-E772-2347-ECBFCFB8895C}"/>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755007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7B8135-01AB-8522-8CD8-F2F9B25B409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40F2B2-7642-4328-4D1E-1B70C2E6E82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AE8C52-F790-000D-2446-CBB0C49F644C}"/>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38D20060-4A1B-19D6-2AF1-2239F8224A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AD163EE-8F13-F1DE-08E2-BD163224A3D9}"/>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3670944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ADA0A3-35E2-1C1B-5859-A88FD991ABB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A5F6267-E04D-6494-8EAA-E234A85D55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A765AE-25C9-337D-B41B-43D978CCC462}"/>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6C17FDA3-3F95-748A-636B-1D14077D5C9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27858D-92FC-8C08-1553-85349362CA4F}"/>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343957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7A8B9A-54C8-8179-2546-C3AE3B36D5C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80825B-8A0B-2F64-4B55-3072B4DFB0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2BDC159-9A5A-5891-9CFE-153098FAB45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E4E10F4-FA50-4ED1-7310-74D00CA6032B}"/>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6" name="フッター プレースホルダー 5">
            <a:extLst>
              <a:ext uri="{FF2B5EF4-FFF2-40B4-BE49-F238E27FC236}">
                <a16:creationId xmlns:a16="http://schemas.microsoft.com/office/drawing/2014/main" id="{1DE0076A-4BE3-65C2-9581-ED53DCA769B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FF173C7-9E2C-9DC8-5067-51A6FB0FB4EC}"/>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284832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7739B6-7FE1-CC03-F606-D43D7D13D40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A97C60-E3EE-5FC3-C09A-817BD9C70C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3212423-7F2A-C12E-5383-6A4164E02F5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87A88E-1075-5E66-D10E-B073A4A02B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C15CEF5-1A8D-EEF1-1EF7-3122F5F43EF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F696BA0-49DE-3767-C23A-7BD0B19D4555}"/>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8" name="フッター プレースホルダー 7">
            <a:extLst>
              <a:ext uri="{FF2B5EF4-FFF2-40B4-BE49-F238E27FC236}">
                <a16:creationId xmlns:a16="http://schemas.microsoft.com/office/drawing/2014/main" id="{640694E9-7D17-CCC2-3C25-FBFA52AFCE2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899EB39-5236-D33E-4676-478895FD3B38}"/>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097702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41DC09-D390-CFE6-8F36-B30A768344A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51D402C-1359-CF63-44C1-456A999C2C70}"/>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4" name="フッター プレースホルダー 3">
            <a:extLst>
              <a:ext uri="{FF2B5EF4-FFF2-40B4-BE49-F238E27FC236}">
                <a16:creationId xmlns:a16="http://schemas.microsoft.com/office/drawing/2014/main" id="{A34E3BB8-3055-A4C3-94CD-FB153B0D881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F8B230F-D171-21E3-1C76-C5249352BA3B}"/>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53313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F38BBAA-A077-7A4B-F115-5EBB6F0C81E4}"/>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3" name="フッター プレースホルダー 2">
            <a:extLst>
              <a:ext uri="{FF2B5EF4-FFF2-40B4-BE49-F238E27FC236}">
                <a16:creationId xmlns:a16="http://schemas.microsoft.com/office/drawing/2014/main" id="{B92C1366-500E-3F80-36B8-D970103C959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349D3AD-3D68-F9A9-8A82-993DCE997FC7}"/>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67826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498957-C3E3-5060-6C4F-83C58259865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E85335-C1E0-1074-4F72-8794FEFFF8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6129D44-DCCC-9595-D2BA-5BC41CCCFE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72D9EDF-9C6E-362B-4E00-2BA6DB7F47A0}"/>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6" name="フッター プレースホルダー 5">
            <a:extLst>
              <a:ext uri="{FF2B5EF4-FFF2-40B4-BE49-F238E27FC236}">
                <a16:creationId xmlns:a16="http://schemas.microsoft.com/office/drawing/2014/main" id="{FBD40C66-5302-FCB2-FF73-56EDEDDA09C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22A0C1C-7B6E-05C5-88FF-C0CCB0C030C4}"/>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1752018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F66D0E-A76D-02D3-14CD-413BF264BC9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1DA087D-7912-6D92-6D04-597F6CE977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1F8D337-D64D-109F-9CAB-F425709160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153FD58-DFF7-CC56-12F2-7BE006549B7A}"/>
              </a:ext>
            </a:extLst>
          </p:cNvPr>
          <p:cNvSpPr>
            <a:spLocks noGrp="1"/>
          </p:cNvSpPr>
          <p:nvPr>
            <p:ph type="dt" sz="half" idx="10"/>
          </p:nvPr>
        </p:nvSpPr>
        <p:spPr/>
        <p:txBody>
          <a:bodyPr/>
          <a:lstStyle/>
          <a:p>
            <a:fld id="{B24AB5D7-72AF-434C-81F3-16C651D9D603}" type="datetimeFigureOut">
              <a:rPr kumimoji="1" lang="ja-JP" altLang="en-US" smtClean="0"/>
              <a:t>2025/12/31</a:t>
            </a:fld>
            <a:endParaRPr kumimoji="1" lang="ja-JP" altLang="en-US"/>
          </a:p>
        </p:txBody>
      </p:sp>
      <p:sp>
        <p:nvSpPr>
          <p:cNvPr id="6" name="フッター プレースホルダー 5">
            <a:extLst>
              <a:ext uri="{FF2B5EF4-FFF2-40B4-BE49-F238E27FC236}">
                <a16:creationId xmlns:a16="http://schemas.microsoft.com/office/drawing/2014/main" id="{3515FF31-90AD-6B86-03AC-4F8CB122518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CB0D977-AC47-F00E-98BE-FAD7D92A0170}"/>
              </a:ext>
            </a:extLst>
          </p:cNvPr>
          <p:cNvSpPr>
            <a:spLocks noGrp="1"/>
          </p:cNvSpPr>
          <p:nvPr>
            <p:ph type="sldNum" sz="quarter" idx="12"/>
          </p:nvPr>
        </p:nvSpPr>
        <p:spPr/>
        <p:txBody>
          <a:body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2116100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7C786B6-DF7D-ED03-664B-9662190E4D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E6AECC1-6AB5-0C03-1DF3-44898E759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23850FB-9031-E182-CCA2-0C7F4006EF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AB5D7-72AF-434C-81F3-16C651D9D603}" type="datetimeFigureOut">
              <a:rPr kumimoji="1" lang="ja-JP" altLang="en-US" smtClean="0"/>
              <a:t>2025/12/31</a:t>
            </a:fld>
            <a:endParaRPr kumimoji="1" lang="ja-JP" altLang="en-US"/>
          </a:p>
        </p:txBody>
      </p:sp>
      <p:sp>
        <p:nvSpPr>
          <p:cNvPr id="5" name="フッター プレースホルダー 4">
            <a:extLst>
              <a:ext uri="{FF2B5EF4-FFF2-40B4-BE49-F238E27FC236}">
                <a16:creationId xmlns:a16="http://schemas.microsoft.com/office/drawing/2014/main" id="{9B5D10B5-915E-BBF7-9B00-1321CD73F1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9BC42A8-204C-D6DE-958A-D740B1BDB8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57B41B-9163-4AF8-9A12-1DAA1046FC40}" type="slidenum">
              <a:rPr kumimoji="1" lang="ja-JP" altLang="en-US" smtClean="0"/>
              <a:t>‹#›</a:t>
            </a:fld>
            <a:endParaRPr kumimoji="1" lang="ja-JP" altLang="en-US"/>
          </a:p>
        </p:txBody>
      </p:sp>
    </p:spTree>
    <p:extLst>
      <p:ext uri="{BB962C8B-B14F-4D97-AF65-F5344CB8AC3E}">
        <p14:creationId xmlns:p14="http://schemas.microsoft.com/office/powerpoint/2010/main" val="2002215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lit.go.jp/koku/15_bf_000188.html" TargetMode="Externa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lit.go.jp/koku/15_bf_000188.html" TargetMode="Externa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lit.go.jp/koku/15_bf_000188.html" TargetMode="Externa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lit.go.jp/koku/15_bf_000188.html" TargetMode="Externa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lit.go.jp/koku/15_bf_000188.html" TargetMode="External"/><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517C8B-96C3-1F89-E35F-C0EB825B54CD}"/>
              </a:ext>
            </a:extLst>
          </p:cNvPr>
          <p:cNvSpPr>
            <a:spLocks noGrp="1"/>
          </p:cNvSpPr>
          <p:nvPr>
            <p:ph type="title"/>
          </p:nvPr>
        </p:nvSpPr>
        <p:spPr>
          <a:xfrm>
            <a:off x="838200" y="215444"/>
            <a:ext cx="10515600" cy="584775"/>
          </a:xfrm>
        </p:spPr>
        <p:txBody>
          <a:bodyPr>
            <a:noAutofit/>
          </a:bodyPr>
          <a:lstStyle/>
          <a:p>
            <a:pPr algn="ctr"/>
            <a:r>
              <a:rPr kumimoji="1" lang="ja-JP" altLang="en-US" sz="3600" dirty="0">
                <a:latin typeface="BIZ UDPゴシック" panose="020B0400000000000000" pitchFamily="50" charset="-128"/>
                <a:ea typeface="BIZ UDPゴシック" panose="020B0400000000000000" pitchFamily="50" charset="-128"/>
              </a:rPr>
              <a:t>航空業界　飲酒関連インシデント</a:t>
            </a:r>
          </a:p>
        </p:txBody>
      </p:sp>
      <p:graphicFrame>
        <p:nvGraphicFramePr>
          <p:cNvPr id="6" name="コンテンツ プレースホルダー 5">
            <a:extLst>
              <a:ext uri="{FF2B5EF4-FFF2-40B4-BE49-F238E27FC236}">
                <a16:creationId xmlns:a16="http://schemas.microsoft.com/office/drawing/2014/main" id="{88A12E58-D02D-3E14-2B88-5394B82F80B6}"/>
              </a:ext>
            </a:extLst>
          </p:cNvPr>
          <p:cNvGraphicFramePr>
            <a:graphicFrameLocks noGrp="1"/>
          </p:cNvGraphicFramePr>
          <p:nvPr>
            <p:ph idx="1"/>
            <p:extLst>
              <p:ext uri="{D42A27DB-BD31-4B8C-83A1-F6EECF244321}">
                <p14:modId xmlns:p14="http://schemas.microsoft.com/office/powerpoint/2010/main" val="4034812897"/>
              </p:ext>
            </p:extLst>
          </p:nvPr>
        </p:nvGraphicFramePr>
        <p:xfrm>
          <a:off x="838200" y="1773803"/>
          <a:ext cx="10182726" cy="4468377"/>
        </p:xfrm>
        <a:graphic>
          <a:graphicData uri="http://schemas.openxmlformats.org/drawingml/2006/chart">
            <c:chart xmlns:c="http://schemas.openxmlformats.org/drawingml/2006/chart" xmlns:r="http://schemas.openxmlformats.org/officeDocument/2006/relationships" r:id="rId2"/>
          </a:graphicData>
        </a:graphic>
      </p:graphicFrame>
      <p:sp>
        <p:nvSpPr>
          <p:cNvPr id="4" name="テキスト ボックス 3">
            <a:extLst>
              <a:ext uri="{FF2B5EF4-FFF2-40B4-BE49-F238E27FC236}">
                <a16:creationId xmlns:a16="http://schemas.microsoft.com/office/drawing/2014/main" id="{F1A23C3C-17FB-99E9-A3F0-0BADC7698678}"/>
              </a:ext>
            </a:extLst>
          </p:cNvPr>
          <p:cNvSpPr txBox="1"/>
          <p:nvPr/>
        </p:nvSpPr>
        <p:spPr>
          <a:xfrm>
            <a:off x="3295087" y="6204858"/>
            <a:ext cx="6097772" cy="577081"/>
          </a:xfrm>
          <a:prstGeom prst="rect">
            <a:avLst/>
          </a:prstGeom>
          <a:noFill/>
        </p:spPr>
        <p:txBody>
          <a:bodyPr wrap="square">
            <a:spAutoFit/>
          </a:bodyPr>
          <a:lstStyle/>
          <a:p>
            <a:pPr algn="ctr"/>
            <a:r>
              <a:rPr lang="ja-JP" altLang="en-US" sz="1050" i="0" dirty="0">
                <a:solidFill>
                  <a:srgbClr val="000000"/>
                </a:solidFill>
                <a:effectLst/>
                <a:latin typeface="BIZ UDPゴシック" panose="020B0400000000000000" pitchFamily="50" charset="-128"/>
                <a:ea typeface="BIZ UDPゴシック" panose="020B0400000000000000" pitchFamily="50" charset="-128"/>
              </a:rPr>
              <a:t>航空輸送の安全にかかわる情報　　</a:t>
            </a:r>
          </a:p>
          <a:p>
            <a:pPr algn="ctr"/>
            <a:r>
              <a:rPr lang="en-US" altLang="ja-JP" sz="1050" dirty="0">
                <a:latin typeface="BIZ UDPゴシック" panose="020B0400000000000000" pitchFamily="50" charset="-128"/>
                <a:ea typeface="BIZ UDPゴシック" panose="020B0400000000000000" pitchFamily="50" charset="-128"/>
                <a:hlinkClick r:id="rId3"/>
              </a:rPr>
              <a:t>https://www.mlit.go.jp/koku/15_bf_000188.html</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をもとに東海電子が作成</a:t>
            </a:r>
          </a:p>
        </p:txBody>
      </p:sp>
      <p:sp>
        <p:nvSpPr>
          <p:cNvPr id="5" name="テキスト ボックス 4">
            <a:extLst>
              <a:ext uri="{FF2B5EF4-FFF2-40B4-BE49-F238E27FC236}">
                <a16:creationId xmlns:a16="http://schemas.microsoft.com/office/drawing/2014/main" id="{19BCBFCF-AC4D-5ACD-F093-710103606228}"/>
              </a:ext>
            </a:extLst>
          </p:cNvPr>
          <p:cNvSpPr txBox="1"/>
          <p:nvPr/>
        </p:nvSpPr>
        <p:spPr>
          <a:xfrm>
            <a:off x="9679577" y="2508069"/>
            <a:ext cx="184731" cy="369332"/>
          </a:xfrm>
          <a:prstGeom prst="rect">
            <a:avLst/>
          </a:prstGeom>
          <a:noFill/>
        </p:spPr>
        <p:txBody>
          <a:bodyPr wrap="none" rtlCol="0">
            <a:spAutoFit/>
          </a:bodyP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C9DDE077-554B-FC3C-DDD2-1CC26EBF7903}"/>
              </a:ext>
            </a:extLst>
          </p:cNvPr>
          <p:cNvSpPr txBox="1"/>
          <p:nvPr/>
        </p:nvSpPr>
        <p:spPr>
          <a:xfrm>
            <a:off x="681135" y="949710"/>
            <a:ext cx="11188458" cy="584775"/>
          </a:xfrm>
          <a:prstGeom prst="rect">
            <a:avLst/>
          </a:prstGeom>
          <a:noFill/>
        </p:spPr>
        <p:txBody>
          <a:bodyPr wrap="square">
            <a:spAutoFit/>
          </a:bodyPr>
          <a:lstStyle/>
          <a:p>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2019</a:t>
            </a:r>
            <a:r>
              <a:rPr kumimoji="1" lang="ja-JP" altLang="en-US" sz="1600" dirty="0">
                <a:latin typeface="BIZ UDPゴシック" panose="020B0400000000000000" pitchFamily="50" charset="-128"/>
                <a:ea typeface="BIZ UDPゴシック" panose="020B0400000000000000" pitchFamily="50" charset="-128"/>
              </a:rPr>
              <a:t>年以降、航空行政においては、飲酒時間規程違反、飲酒検知、検知漏れ、記録漏れ、検知器メンテ不備等は、運輸局が事業者の報告により“安全上のトラブル”として把握し、他の安全トラブルとともに毎年公表している。</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45255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946F5-AF9A-5E63-81EA-4D76034BC69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2D4EB85-0305-328A-29D5-70F4CA58E30B}"/>
              </a:ext>
            </a:extLst>
          </p:cNvPr>
          <p:cNvSpPr>
            <a:spLocks noGrp="1"/>
          </p:cNvSpPr>
          <p:nvPr>
            <p:ph type="title"/>
          </p:nvPr>
        </p:nvSpPr>
        <p:spPr>
          <a:xfrm>
            <a:off x="838200" y="215444"/>
            <a:ext cx="10515600" cy="584775"/>
          </a:xfrm>
        </p:spPr>
        <p:txBody>
          <a:bodyPr>
            <a:noAutofit/>
          </a:bodyPr>
          <a:lstStyle/>
          <a:p>
            <a:pPr algn="ctr"/>
            <a:r>
              <a:rPr kumimoji="1" lang="ja-JP" altLang="en-US" sz="3600" dirty="0">
                <a:latin typeface="BIZ UDPゴシック" panose="020B0400000000000000" pitchFamily="50" charset="-128"/>
                <a:ea typeface="BIZ UDPゴシック" panose="020B0400000000000000" pitchFamily="50" charset="-128"/>
              </a:rPr>
              <a:t>航空業界　乗務（業務）前アルコール検出件数</a:t>
            </a:r>
          </a:p>
        </p:txBody>
      </p:sp>
      <p:graphicFrame>
        <p:nvGraphicFramePr>
          <p:cNvPr id="6" name="コンテンツ プレースホルダー 5">
            <a:extLst>
              <a:ext uri="{FF2B5EF4-FFF2-40B4-BE49-F238E27FC236}">
                <a16:creationId xmlns:a16="http://schemas.microsoft.com/office/drawing/2014/main" id="{826CC7B1-55F7-E7BA-EABE-2763E3BA43FB}"/>
              </a:ext>
            </a:extLst>
          </p:cNvPr>
          <p:cNvGraphicFramePr>
            <a:graphicFrameLocks noGrp="1"/>
          </p:cNvGraphicFramePr>
          <p:nvPr>
            <p:ph idx="1"/>
            <p:extLst>
              <p:ext uri="{D42A27DB-BD31-4B8C-83A1-F6EECF244321}">
                <p14:modId xmlns:p14="http://schemas.microsoft.com/office/powerpoint/2010/main" val="1048146110"/>
              </p:ext>
            </p:extLst>
          </p:nvPr>
        </p:nvGraphicFramePr>
        <p:xfrm>
          <a:off x="838200" y="1773803"/>
          <a:ext cx="10515600" cy="4468377"/>
        </p:xfrm>
        <a:graphic>
          <a:graphicData uri="http://schemas.openxmlformats.org/drawingml/2006/chart">
            <c:chart xmlns:c="http://schemas.openxmlformats.org/drawingml/2006/chart" xmlns:r="http://schemas.openxmlformats.org/officeDocument/2006/relationships" r:id="rId2"/>
          </a:graphicData>
        </a:graphic>
      </p:graphicFrame>
      <p:sp>
        <p:nvSpPr>
          <p:cNvPr id="4" name="テキスト ボックス 3">
            <a:extLst>
              <a:ext uri="{FF2B5EF4-FFF2-40B4-BE49-F238E27FC236}">
                <a16:creationId xmlns:a16="http://schemas.microsoft.com/office/drawing/2014/main" id="{3411227E-A3F7-1309-6648-F37ED41B79BB}"/>
              </a:ext>
            </a:extLst>
          </p:cNvPr>
          <p:cNvSpPr txBox="1"/>
          <p:nvPr/>
        </p:nvSpPr>
        <p:spPr>
          <a:xfrm>
            <a:off x="2945464" y="6242180"/>
            <a:ext cx="6097772" cy="577081"/>
          </a:xfrm>
          <a:prstGeom prst="rect">
            <a:avLst/>
          </a:prstGeom>
          <a:noFill/>
        </p:spPr>
        <p:txBody>
          <a:bodyPr wrap="square">
            <a:spAutoFit/>
          </a:bodyPr>
          <a:lstStyle/>
          <a:p>
            <a:pPr algn="ctr"/>
            <a:r>
              <a:rPr lang="ja-JP" altLang="en-US" sz="1050" i="0" dirty="0">
                <a:solidFill>
                  <a:srgbClr val="000000"/>
                </a:solidFill>
                <a:effectLst/>
                <a:latin typeface="BIZ UDPゴシック" panose="020B0400000000000000" pitchFamily="50" charset="-128"/>
                <a:ea typeface="BIZ UDPゴシック" panose="020B0400000000000000" pitchFamily="50" charset="-128"/>
              </a:rPr>
              <a:t>航空輸送の安全にかかわる情報　　</a:t>
            </a:r>
          </a:p>
          <a:p>
            <a:pPr algn="ctr"/>
            <a:r>
              <a:rPr lang="en-US" altLang="ja-JP" sz="1050" dirty="0">
                <a:latin typeface="BIZ UDPゴシック" panose="020B0400000000000000" pitchFamily="50" charset="-128"/>
                <a:ea typeface="BIZ UDPゴシック" panose="020B0400000000000000" pitchFamily="50" charset="-128"/>
                <a:hlinkClick r:id="rId3"/>
              </a:rPr>
              <a:t>https://www.mlit.go.jp/koku/15_bf_000188.html</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をもとに東海電子が作成</a:t>
            </a:r>
          </a:p>
        </p:txBody>
      </p:sp>
      <p:sp>
        <p:nvSpPr>
          <p:cNvPr id="5" name="テキスト ボックス 4">
            <a:extLst>
              <a:ext uri="{FF2B5EF4-FFF2-40B4-BE49-F238E27FC236}">
                <a16:creationId xmlns:a16="http://schemas.microsoft.com/office/drawing/2014/main" id="{13623144-1B4B-0F0E-D401-829F0721B780}"/>
              </a:ext>
            </a:extLst>
          </p:cNvPr>
          <p:cNvSpPr txBox="1"/>
          <p:nvPr/>
        </p:nvSpPr>
        <p:spPr>
          <a:xfrm>
            <a:off x="9679577" y="2508069"/>
            <a:ext cx="184731" cy="369332"/>
          </a:xfrm>
          <a:prstGeom prst="rect">
            <a:avLst/>
          </a:prstGeom>
          <a:noFill/>
        </p:spPr>
        <p:txBody>
          <a:bodyPr wrap="none" rtlCol="0">
            <a:spAutoFit/>
          </a:bodyP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7CDFB3FE-01E3-6F09-C9F9-BEC114969FCD}"/>
              </a:ext>
            </a:extLst>
          </p:cNvPr>
          <p:cNvSpPr txBox="1"/>
          <p:nvPr/>
        </p:nvSpPr>
        <p:spPr>
          <a:xfrm>
            <a:off x="578498" y="942806"/>
            <a:ext cx="11188458" cy="584775"/>
          </a:xfrm>
          <a:prstGeom prst="rect">
            <a:avLst/>
          </a:prstGeom>
          <a:noFill/>
        </p:spPr>
        <p:txBody>
          <a:bodyPr wrap="square">
            <a:spAutoFit/>
          </a:bodyPr>
          <a:lstStyle/>
          <a:p>
            <a:r>
              <a:rPr kumimoji="1" lang="ja-JP" altLang="en-US" sz="1600" dirty="0">
                <a:latin typeface="BIZ UDPゴシック" panose="020B0400000000000000" pitchFamily="50" charset="-128"/>
                <a:ea typeface="BIZ UDPゴシック" panose="020B0400000000000000" pitchFamily="50" charset="-128"/>
              </a:rPr>
              <a:t>　航空従事者へのアルコール検査義務開始以後、乗務（業務）前においてアルコール検知器を用いたことによって酒気を帯びていることが発覚した事案は、実際減少している。</a:t>
            </a:r>
            <a:r>
              <a:rPr kumimoji="1" lang="en-US" altLang="ja-JP" sz="1600" dirty="0">
                <a:latin typeface="BIZ UDPゴシック" panose="020B0400000000000000" pitchFamily="50" charset="-128"/>
                <a:ea typeface="BIZ UDPゴシック" panose="020B0400000000000000" pitchFamily="50" charset="-128"/>
              </a:rPr>
              <a:t>2023</a:t>
            </a:r>
            <a:r>
              <a:rPr kumimoji="1" lang="ja-JP" altLang="en-US" sz="1600" dirty="0">
                <a:latin typeface="BIZ UDPゴシック" panose="020B0400000000000000" pitchFamily="50" charset="-128"/>
                <a:ea typeface="BIZ UDPゴシック" panose="020B0400000000000000" pitchFamily="50" charset="-128"/>
              </a:rPr>
              <a:t>年</a:t>
            </a:r>
            <a:r>
              <a:rPr kumimoji="1" lang="en-US" altLang="ja-JP" sz="1600" dirty="0">
                <a:latin typeface="BIZ UDPゴシック" panose="020B0400000000000000" pitchFamily="50" charset="-128"/>
                <a:ea typeface="BIZ UDPゴシック" panose="020B0400000000000000" pitchFamily="50" charset="-128"/>
              </a:rPr>
              <a:t>4</a:t>
            </a:r>
            <a:r>
              <a:rPr kumimoji="1" lang="ja-JP" altLang="en-US" sz="1600" dirty="0">
                <a:latin typeface="BIZ UDPゴシック" panose="020B0400000000000000" pitchFamily="50" charset="-128"/>
                <a:ea typeface="BIZ UDPゴシック" panose="020B0400000000000000" pitchFamily="50" charset="-128"/>
              </a:rPr>
              <a:t>月～</a:t>
            </a:r>
            <a:r>
              <a:rPr kumimoji="1" lang="en-US" altLang="ja-JP" sz="1600" dirty="0">
                <a:latin typeface="BIZ UDPゴシック" panose="020B0400000000000000" pitchFamily="50" charset="-128"/>
                <a:ea typeface="BIZ UDPゴシック" panose="020B0400000000000000" pitchFamily="50" charset="-128"/>
              </a:rPr>
              <a:t>2024</a:t>
            </a:r>
            <a:r>
              <a:rPr kumimoji="1" lang="ja-JP" altLang="en-US" sz="1600" dirty="0">
                <a:latin typeface="BIZ UDPゴシック" panose="020B0400000000000000" pitchFamily="50" charset="-128"/>
                <a:ea typeface="BIZ UDPゴシック" panose="020B0400000000000000" pitchFamily="50" charset="-128"/>
              </a:rPr>
              <a:t>年</a:t>
            </a:r>
            <a:r>
              <a:rPr kumimoji="1" lang="en-US" altLang="ja-JP" sz="1600" dirty="0">
                <a:latin typeface="BIZ UDPゴシック" panose="020B0400000000000000" pitchFamily="50" charset="-128"/>
                <a:ea typeface="BIZ UDPゴシック" panose="020B0400000000000000" pitchFamily="50" charset="-128"/>
              </a:rPr>
              <a:t>3</a:t>
            </a:r>
            <a:r>
              <a:rPr kumimoji="1" lang="ja-JP" altLang="en-US" sz="1600" dirty="0">
                <a:latin typeface="BIZ UDPゴシック" panose="020B0400000000000000" pitchFamily="50" charset="-128"/>
                <a:ea typeface="BIZ UDPゴシック" panose="020B0400000000000000" pitchFamily="50" charset="-128"/>
              </a:rPr>
              <a:t>月年度においてははじめて「ゼロ」を記録した。</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08416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820A1-C38C-743E-AB27-78ED6BA9D40F}"/>
              </a:ext>
            </a:extLst>
          </p:cNvPr>
          <p:cNvSpPr>
            <a:spLocks noGrp="1"/>
          </p:cNvSpPr>
          <p:nvPr>
            <p:ph type="title"/>
          </p:nvPr>
        </p:nvSpPr>
        <p:spPr>
          <a:xfrm>
            <a:off x="838200" y="384462"/>
            <a:ext cx="10515600" cy="651912"/>
          </a:xfrm>
        </p:spPr>
        <p:txBody>
          <a:bodyPr>
            <a:normAutofit/>
          </a:bodyPr>
          <a:lstStyle/>
          <a:p>
            <a:pPr algn="ctr"/>
            <a:r>
              <a:rPr kumimoji="1" lang="ja-JP" altLang="en-US" sz="3600" dirty="0">
                <a:latin typeface="BIZ UDPゴシック" panose="020B0400000000000000" pitchFamily="50" charset="-128"/>
                <a:ea typeface="BIZ UDPゴシック" panose="020B0400000000000000" pitchFamily="50" charset="-128"/>
              </a:rPr>
              <a:t>飲酒関連インシデント（当事者別）</a:t>
            </a:r>
          </a:p>
        </p:txBody>
      </p:sp>
      <p:graphicFrame>
        <p:nvGraphicFramePr>
          <p:cNvPr id="6" name="コンテンツ プレースホルダー 5">
            <a:extLst>
              <a:ext uri="{FF2B5EF4-FFF2-40B4-BE49-F238E27FC236}">
                <a16:creationId xmlns:a16="http://schemas.microsoft.com/office/drawing/2014/main" id="{207E4204-9732-2AD3-652B-38F0AFC379BB}"/>
              </a:ext>
            </a:extLst>
          </p:cNvPr>
          <p:cNvGraphicFramePr>
            <a:graphicFrameLocks noGrp="1"/>
          </p:cNvGraphicFramePr>
          <p:nvPr>
            <p:ph idx="1"/>
            <p:extLst>
              <p:ext uri="{D42A27DB-BD31-4B8C-83A1-F6EECF244321}">
                <p14:modId xmlns:p14="http://schemas.microsoft.com/office/powerpoint/2010/main" val="1886739393"/>
              </p:ext>
            </p:extLst>
          </p:nvPr>
        </p:nvGraphicFramePr>
        <p:xfrm>
          <a:off x="838200" y="1336432"/>
          <a:ext cx="10852052" cy="4811150"/>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B24D717F-0C8E-0C32-7953-4EFA96AFA8EC}"/>
              </a:ext>
            </a:extLst>
          </p:cNvPr>
          <p:cNvSpPr txBox="1"/>
          <p:nvPr/>
        </p:nvSpPr>
        <p:spPr>
          <a:xfrm>
            <a:off x="3047114" y="6065475"/>
            <a:ext cx="6097772" cy="738664"/>
          </a:xfrm>
          <a:prstGeom prst="rect">
            <a:avLst/>
          </a:prstGeom>
          <a:noFill/>
        </p:spPr>
        <p:txBody>
          <a:bodyPr wrap="square">
            <a:spAutoFit/>
          </a:bodyPr>
          <a:lstStyle/>
          <a:p>
            <a:pPr algn="ctr"/>
            <a:r>
              <a:rPr lang="ja-JP" altLang="en-US" sz="1050" i="0" dirty="0">
                <a:solidFill>
                  <a:srgbClr val="000000"/>
                </a:solidFill>
                <a:effectLst/>
                <a:latin typeface="BIZ UDPゴシック" panose="020B0400000000000000" pitchFamily="50" charset="-128"/>
                <a:ea typeface="BIZ UDPゴシック" panose="020B0400000000000000" pitchFamily="50" charset="-128"/>
              </a:rPr>
              <a:t>航空輸送の安全にかかわる情報　</a:t>
            </a:r>
          </a:p>
          <a:p>
            <a:pPr algn="ctr"/>
            <a:r>
              <a:rPr lang="en-US" altLang="ja-JP" sz="1050" dirty="0">
                <a:latin typeface="BIZ UDPゴシック" panose="020B0400000000000000" pitchFamily="50" charset="-128"/>
                <a:ea typeface="BIZ UDPゴシック" panose="020B0400000000000000" pitchFamily="50" charset="-128"/>
                <a:hlinkClick r:id="rId3"/>
              </a:rPr>
              <a:t>https://www.mlit.go.jp/koku/15_bf_000188.html</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をもとに東海電子が作成</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（集計範囲　</a:t>
            </a:r>
            <a:r>
              <a:rPr lang="en-US" altLang="ja-JP" sz="1050" dirty="0">
                <a:latin typeface="BIZ UDPゴシック" panose="020B0400000000000000" pitchFamily="50" charset="-128"/>
                <a:ea typeface="BIZ UDPゴシック" panose="020B0400000000000000" pitchFamily="50" charset="-128"/>
              </a:rPr>
              <a:t>2019</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2025</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月）</a:t>
            </a:r>
          </a:p>
        </p:txBody>
      </p:sp>
    </p:spTree>
    <p:extLst>
      <p:ext uri="{BB962C8B-B14F-4D97-AF65-F5344CB8AC3E}">
        <p14:creationId xmlns:p14="http://schemas.microsoft.com/office/powerpoint/2010/main" val="2571952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820A1-C38C-743E-AB27-78ED6BA9D40F}"/>
              </a:ext>
            </a:extLst>
          </p:cNvPr>
          <p:cNvSpPr>
            <a:spLocks noGrp="1"/>
          </p:cNvSpPr>
          <p:nvPr>
            <p:ph type="title"/>
          </p:nvPr>
        </p:nvSpPr>
        <p:spPr>
          <a:xfrm>
            <a:off x="838200" y="365126"/>
            <a:ext cx="10515600" cy="689234"/>
          </a:xfrm>
        </p:spPr>
        <p:txBody>
          <a:bodyPr>
            <a:normAutofit/>
          </a:bodyPr>
          <a:lstStyle/>
          <a:p>
            <a:pPr algn="ctr"/>
            <a:r>
              <a:rPr kumimoji="1" lang="ja-JP" altLang="en-US" sz="3600" dirty="0">
                <a:latin typeface="BIZ UDPゴシック" panose="020B0400000000000000" pitchFamily="50" charset="-128"/>
                <a:ea typeface="BIZ UDPゴシック" panose="020B0400000000000000" pitchFamily="50" charset="-128"/>
              </a:rPr>
              <a:t>飲酒関連インシデント（内容別）</a:t>
            </a:r>
          </a:p>
        </p:txBody>
      </p:sp>
      <p:graphicFrame>
        <p:nvGraphicFramePr>
          <p:cNvPr id="6" name="コンテンツ プレースホルダー 5">
            <a:extLst>
              <a:ext uri="{FF2B5EF4-FFF2-40B4-BE49-F238E27FC236}">
                <a16:creationId xmlns:a16="http://schemas.microsoft.com/office/drawing/2014/main" id="{207E4204-9732-2AD3-652B-38F0AFC379BB}"/>
              </a:ext>
            </a:extLst>
          </p:cNvPr>
          <p:cNvGraphicFramePr>
            <a:graphicFrameLocks noGrp="1"/>
          </p:cNvGraphicFramePr>
          <p:nvPr>
            <p:ph idx="1"/>
            <p:extLst>
              <p:ext uri="{D42A27DB-BD31-4B8C-83A1-F6EECF244321}">
                <p14:modId xmlns:p14="http://schemas.microsoft.com/office/powerpoint/2010/main" val="575412054"/>
              </p:ext>
            </p:extLst>
          </p:nvPr>
        </p:nvGraphicFramePr>
        <p:xfrm>
          <a:off x="304800" y="1129459"/>
          <a:ext cx="11385452" cy="4918857"/>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C5F39291-EEBA-5FBC-889E-78F715AB2E9E}"/>
              </a:ext>
            </a:extLst>
          </p:cNvPr>
          <p:cNvSpPr txBox="1"/>
          <p:nvPr/>
        </p:nvSpPr>
        <p:spPr>
          <a:xfrm>
            <a:off x="7030179" y="6048316"/>
            <a:ext cx="6097772" cy="738664"/>
          </a:xfrm>
          <a:prstGeom prst="rect">
            <a:avLst/>
          </a:prstGeom>
          <a:noFill/>
        </p:spPr>
        <p:txBody>
          <a:bodyPr wrap="square">
            <a:spAutoFit/>
          </a:bodyPr>
          <a:lstStyle/>
          <a:p>
            <a:pPr algn="ctr"/>
            <a:r>
              <a:rPr lang="ja-JP" altLang="en-US" sz="1050" i="0" dirty="0">
                <a:solidFill>
                  <a:srgbClr val="000000"/>
                </a:solidFill>
                <a:effectLst/>
                <a:latin typeface="BIZ UDPゴシック" panose="020B0400000000000000" pitchFamily="50" charset="-128"/>
                <a:ea typeface="BIZ UDPゴシック" panose="020B0400000000000000" pitchFamily="50" charset="-128"/>
              </a:rPr>
              <a:t>航空輸送の安全にかかわる情報　</a:t>
            </a:r>
          </a:p>
          <a:p>
            <a:pPr algn="ctr"/>
            <a:r>
              <a:rPr lang="en-US" altLang="ja-JP" sz="1050" dirty="0">
                <a:latin typeface="BIZ UDPゴシック" panose="020B0400000000000000" pitchFamily="50" charset="-128"/>
                <a:ea typeface="BIZ UDPゴシック" panose="020B0400000000000000" pitchFamily="50" charset="-128"/>
                <a:hlinkClick r:id="rId3"/>
              </a:rPr>
              <a:t>https://www.mlit.go.jp/koku/15_bf_000188.html</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をもとに東海電子が作成</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（集計範囲　</a:t>
            </a:r>
            <a:r>
              <a:rPr lang="en-US" altLang="ja-JP" sz="1050" dirty="0">
                <a:latin typeface="BIZ UDPゴシック" panose="020B0400000000000000" pitchFamily="50" charset="-128"/>
                <a:ea typeface="BIZ UDPゴシック" panose="020B0400000000000000" pitchFamily="50" charset="-128"/>
              </a:rPr>
              <a:t>2019</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2025</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月）</a:t>
            </a:r>
          </a:p>
        </p:txBody>
      </p:sp>
    </p:spTree>
    <p:extLst>
      <p:ext uri="{BB962C8B-B14F-4D97-AF65-F5344CB8AC3E}">
        <p14:creationId xmlns:p14="http://schemas.microsoft.com/office/powerpoint/2010/main" val="1619516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E7076C-D56F-A018-9D30-95869E8660BD}"/>
              </a:ext>
            </a:extLst>
          </p:cNvPr>
          <p:cNvSpPr>
            <a:spLocks noGrp="1"/>
          </p:cNvSpPr>
          <p:nvPr>
            <p:ph type="title"/>
          </p:nvPr>
        </p:nvSpPr>
        <p:spPr>
          <a:xfrm>
            <a:off x="838200" y="203201"/>
            <a:ext cx="10515600" cy="819862"/>
          </a:xfrm>
        </p:spPr>
        <p:txBody>
          <a:bodyPr>
            <a:normAutofit/>
          </a:bodyPr>
          <a:lstStyle/>
          <a:p>
            <a:pPr algn="ctr"/>
            <a:r>
              <a:rPr kumimoji="1" lang="ja-JP" altLang="en-US" sz="3600" dirty="0">
                <a:latin typeface="BIZ UDPゴシック" panose="020B0400000000000000" pitchFamily="50" charset="-128"/>
                <a:ea typeface="BIZ UDPゴシック" panose="020B0400000000000000" pitchFamily="50" charset="-128"/>
              </a:rPr>
              <a:t>飲酒関連インシデント（検出・漏れ・不適切含む）</a:t>
            </a:r>
          </a:p>
        </p:txBody>
      </p:sp>
      <p:graphicFrame>
        <p:nvGraphicFramePr>
          <p:cNvPr id="6" name="コンテンツ プレースホルダー 5">
            <a:extLst>
              <a:ext uri="{FF2B5EF4-FFF2-40B4-BE49-F238E27FC236}">
                <a16:creationId xmlns:a16="http://schemas.microsoft.com/office/drawing/2014/main" id="{8587C15F-40CA-9451-D461-9F10599204DA}"/>
              </a:ext>
            </a:extLst>
          </p:cNvPr>
          <p:cNvGraphicFramePr>
            <a:graphicFrameLocks noGrp="1"/>
          </p:cNvGraphicFramePr>
          <p:nvPr>
            <p:ph idx="1"/>
            <p:extLst>
              <p:ext uri="{D42A27DB-BD31-4B8C-83A1-F6EECF244321}">
                <p14:modId xmlns:p14="http://schemas.microsoft.com/office/powerpoint/2010/main" val="2331668295"/>
              </p:ext>
            </p:extLst>
          </p:nvPr>
        </p:nvGraphicFramePr>
        <p:xfrm>
          <a:off x="652670" y="1411970"/>
          <a:ext cx="11383820" cy="4727574"/>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43B2489B-AC4C-C556-4DF0-927265F3CBB2}"/>
              </a:ext>
            </a:extLst>
          </p:cNvPr>
          <p:cNvSpPr txBox="1"/>
          <p:nvPr/>
        </p:nvSpPr>
        <p:spPr>
          <a:xfrm>
            <a:off x="6768921" y="6077985"/>
            <a:ext cx="6097772" cy="738664"/>
          </a:xfrm>
          <a:prstGeom prst="rect">
            <a:avLst/>
          </a:prstGeom>
          <a:noFill/>
        </p:spPr>
        <p:txBody>
          <a:bodyPr wrap="square">
            <a:spAutoFit/>
          </a:bodyPr>
          <a:lstStyle/>
          <a:p>
            <a:pPr algn="ctr"/>
            <a:r>
              <a:rPr lang="ja-JP" altLang="en-US" sz="1050" i="0" dirty="0">
                <a:solidFill>
                  <a:srgbClr val="000000"/>
                </a:solidFill>
                <a:effectLst/>
                <a:latin typeface="BIZ UDPゴシック" panose="020B0400000000000000" pitchFamily="50" charset="-128"/>
                <a:ea typeface="BIZ UDPゴシック" panose="020B0400000000000000" pitchFamily="50" charset="-128"/>
              </a:rPr>
              <a:t>航空輸送の安全にかかわる情報　</a:t>
            </a:r>
          </a:p>
          <a:p>
            <a:pPr algn="ctr"/>
            <a:r>
              <a:rPr lang="en-US" altLang="ja-JP" sz="1050" dirty="0">
                <a:latin typeface="BIZ UDPゴシック" panose="020B0400000000000000" pitchFamily="50" charset="-128"/>
                <a:ea typeface="BIZ UDPゴシック" panose="020B0400000000000000" pitchFamily="50" charset="-128"/>
                <a:hlinkClick r:id="rId3"/>
              </a:rPr>
              <a:t>https://www.mlit.go.jp/koku/15_bf_000188.html</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をもとに東海電子が作成</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（集計範囲　</a:t>
            </a:r>
            <a:r>
              <a:rPr lang="en-US" altLang="ja-JP" sz="1050" dirty="0">
                <a:latin typeface="BIZ UDPゴシック" panose="020B0400000000000000" pitchFamily="50" charset="-128"/>
                <a:ea typeface="BIZ UDPゴシック" panose="020B0400000000000000" pitchFamily="50" charset="-128"/>
              </a:rPr>
              <a:t>2019</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2025</a:t>
            </a:r>
            <a:r>
              <a:rPr lang="ja-JP" altLang="en-US" sz="1050" dirty="0">
                <a:latin typeface="BIZ UDPゴシック" panose="020B0400000000000000" pitchFamily="50" charset="-128"/>
                <a:ea typeface="BIZ UDPゴシック" panose="020B0400000000000000" pitchFamily="50" charset="-128"/>
              </a:rPr>
              <a:t>年</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月）</a:t>
            </a:r>
          </a:p>
        </p:txBody>
      </p:sp>
      <p:sp>
        <p:nvSpPr>
          <p:cNvPr id="4" name="テキスト ボックス 3">
            <a:extLst>
              <a:ext uri="{FF2B5EF4-FFF2-40B4-BE49-F238E27FC236}">
                <a16:creationId xmlns:a16="http://schemas.microsoft.com/office/drawing/2014/main" id="{1EF59490-779A-310B-B9AB-1828F27BED4F}"/>
              </a:ext>
            </a:extLst>
          </p:cNvPr>
          <p:cNvSpPr txBox="1"/>
          <p:nvPr/>
        </p:nvSpPr>
        <p:spPr>
          <a:xfrm>
            <a:off x="1095375" y="6262651"/>
            <a:ext cx="6099747" cy="369332"/>
          </a:xfrm>
          <a:prstGeom prst="rect">
            <a:avLst/>
          </a:prstGeom>
          <a:noFill/>
        </p:spPr>
        <p:txBody>
          <a:bodyPr wrap="none" rtlCol="0">
            <a:spAutoFit/>
          </a:bodyPr>
          <a:lstStyle/>
          <a:p>
            <a:r>
              <a:rPr kumimoji="1" lang="ja-JP" altLang="en-US" sz="900" dirty="0">
                <a:latin typeface="BIZ UDPゴシック" panose="020B0400000000000000" pitchFamily="50" charset="-128"/>
                <a:ea typeface="BIZ UDPゴシック" panose="020B0400000000000000" pitchFamily="50" charset="-128"/>
              </a:rPr>
              <a:t>・上記、は数値検出・漏れ・不適切を含むインシデントである。</a:t>
            </a:r>
            <a:br>
              <a:rPr kumimoji="1" lang="en-US" altLang="ja-JP" sz="900" dirty="0">
                <a:latin typeface="BIZ UDPゴシック" panose="020B0400000000000000" pitchFamily="50" charset="-128"/>
                <a:ea typeface="BIZ UDPゴシック" panose="020B0400000000000000" pitchFamily="50" charset="-128"/>
              </a:rPr>
            </a:br>
            <a:r>
              <a:rPr kumimoji="1" lang="ja-JP" altLang="en-US" sz="900" dirty="0">
                <a:latin typeface="BIZ UDPゴシック" panose="020B0400000000000000" pitchFamily="50" charset="-128"/>
                <a:ea typeface="BIZ UDPゴシック" panose="020B0400000000000000" pitchFamily="50" charset="-128"/>
              </a:rPr>
              <a:t>・昨年までは</a:t>
            </a:r>
            <a:r>
              <a:rPr kumimoji="1" lang="en-US" altLang="ja-JP" sz="900" dirty="0">
                <a:latin typeface="BIZ UDPゴシック" panose="020B0400000000000000" pitchFamily="50" charset="-128"/>
                <a:ea typeface="BIZ UDPゴシック" panose="020B0400000000000000" pitchFamily="50" charset="-128"/>
              </a:rPr>
              <a:t>2</a:t>
            </a:r>
            <a:r>
              <a:rPr kumimoji="1" lang="ja-JP" altLang="en-US" sz="900" dirty="0">
                <a:latin typeface="BIZ UDPゴシック" panose="020B0400000000000000" pitchFamily="50" charset="-128"/>
                <a:ea typeface="BIZ UDPゴシック" panose="020B0400000000000000" pitchFamily="50" charset="-128"/>
              </a:rPr>
              <a:t>つの運航のあいだの飲酒検査を「業務途中」とカウントしていたが、実態的に運航前であるとカウントした</a:t>
            </a:r>
          </a:p>
        </p:txBody>
      </p:sp>
    </p:spTree>
    <p:extLst>
      <p:ext uri="{BB962C8B-B14F-4D97-AF65-F5344CB8AC3E}">
        <p14:creationId xmlns:p14="http://schemas.microsoft.com/office/powerpoint/2010/main" val="32043524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2291</TotalTime>
  <Words>426</Words>
  <Application>Microsoft Office PowerPoint</Application>
  <PresentationFormat>ワイド画面</PresentationFormat>
  <Paragraphs>26</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BIZ UDPゴシック</vt:lpstr>
      <vt:lpstr>游ゴシック</vt:lpstr>
      <vt:lpstr>游ゴシック Light</vt:lpstr>
      <vt:lpstr>Arial</vt:lpstr>
      <vt:lpstr>Office テーマ</vt:lpstr>
      <vt:lpstr>航空業界　飲酒関連インシデント</vt:lpstr>
      <vt:lpstr>航空業界　乗務（業務）前アルコール検出件数</vt:lpstr>
      <vt:lpstr>飲酒関連インシデント（当事者別）</vt:lpstr>
      <vt:lpstr>飲酒関連インシデント（内容別）</vt:lpstr>
      <vt:lpstr>飲酒関連インシデント（検出・漏れ・不適切含む）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航空　2019年1月～2022年9月</dc:title>
  <dc:creator>杉本哲也</dc:creator>
  <cp:lastModifiedBy>杉本哲也</cp:lastModifiedBy>
  <cp:revision>13</cp:revision>
  <dcterms:created xsi:type="dcterms:W3CDTF">2023-06-28T01:33:01Z</dcterms:created>
  <dcterms:modified xsi:type="dcterms:W3CDTF">2025-12-31T03:20:10Z</dcterms:modified>
</cp:coreProperties>
</file>